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Nunito"/>
      <p:regular r:id="rId28"/>
      <p:bold r:id="rId29"/>
      <p:italic r:id="rId30"/>
      <p:boldItalic r:id="rId31"/>
    </p:embeddedFont>
    <p:embeddedFont>
      <p:font typeface="Lato"/>
      <p:regular r:id="rId32"/>
      <p:bold r:id="rId33"/>
      <p:italic r:id="rId34"/>
      <p:boldItalic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Nuni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37" Type="http://schemas.openxmlformats.org/officeDocument/2006/relationships/font" Target="fonts/RobotoMono-bold.fntdata"/><Relationship Id="rId14" Type="http://schemas.openxmlformats.org/officeDocument/2006/relationships/slide" Target="slides/slide9.xml"/><Relationship Id="rId36" Type="http://schemas.openxmlformats.org/officeDocument/2006/relationships/font" Target="fonts/RobotoMono-regular.fntdata"/><Relationship Id="rId17" Type="http://schemas.openxmlformats.org/officeDocument/2006/relationships/slide" Target="slides/slide12.xml"/><Relationship Id="rId39" Type="http://schemas.openxmlformats.org/officeDocument/2006/relationships/font" Target="fonts/RobotoMono-boldItalic.fntdata"/><Relationship Id="rId16" Type="http://schemas.openxmlformats.org/officeDocument/2006/relationships/slide" Target="slides/slide11.xml"/><Relationship Id="rId38" Type="http://schemas.openxmlformats.org/officeDocument/2006/relationships/font" Target="fonts/RobotoMon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png>
</file>

<file path=ppt/media/image14.png>
</file>

<file path=ppt/media/image17.jpg>
</file>

<file path=ppt/media/image2.png>
</file>

<file path=ppt/media/image5.png>
</file>

<file path=ppt/media/image6.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1f022ab0a6_0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1f022ab0a6_0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1f022ab0a6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1f022ab0a6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CA" sz="1150">
                <a:solidFill>
                  <a:schemeClr val="dk1"/>
                </a:solidFill>
                <a:highlight>
                  <a:srgbClr val="FFFFFF"/>
                </a:highlight>
                <a:latin typeface="Verdana"/>
                <a:ea typeface="Verdana"/>
                <a:cs typeface="Verdana"/>
                <a:sym typeface="Verdana"/>
              </a:rPr>
              <a:t>To use the Geolocation API, you can use the 'navigator' property of the window object. The Navigator object contains the 'geolocation' property, containing the various properties and methods to manipulate the user's location.</a:t>
            </a:r>
            <a:r>
              <a:rPr lang="en-CA">
                <a:solidFill>
                  <a:schemeClr val="dk1"/>
                </a:solidFill>
              </a:rPr>
              <a:t>It provides the latitude, longitude, altitude, and additional information such as the speed of movement and heading.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1f022ab0a6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1f022ab0a6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f022ab0a6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1f022ab0a6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1f022ab0a6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1f022ab0a6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f022ab0a6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f022ab0a6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1f022ab0a6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1f022ab0a6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1f022ab0a6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1f022ab0a6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1f022ab0a6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1f022ab0a6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1f022ab0a6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1f022ab0a6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1f022ab0a6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1f022ab0a6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1f022ab0a6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1f022ab0a6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f022ab0a6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f022ab0a6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1f022ab0a6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1f022ab0a6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CA" sz="1200">
                <a:solidFill>
                  <a:srgbClr val="0E101A"/>
                </a:solidFill>
                <a:highlight>
                  <a:srgbClr val="FFFFFF"/>
                </a:highlight>
              </a:rPr>
              <a:t>While creating a web application, it's very necessary to interact with external data, and APIs play a crucial role in doing this. The Fetch API is a modern interface available in web browsers, which enhances our ability to send HTTP requests to servers. It is designed as a more powerful and flexible successor to XMLHttpRequest, the Fetch API streamlines the process with a simpler, cleaner syntax. With the help of Promises, it offers more flexible and robust options for making server requests, which allows for better handling of asynchronous operations.</a:t>
            </a:r>
            <a:endParaRPr sz="1200">
              <a:solidFill>
                <a:srgbClr val="0E101A"/>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1f022ab0a6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1f022ab0a6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1f022ab0a6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1f022ab0a6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1f022ab0a6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1f022ab0a6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CA" sz="1150">
                <a:solidFill>
                  <a:schemeClr val="dk1"/>
                </a:solidFill>
                <a:latin typeface="Verdana"/>
                <a:ea typeface="Verdana"/>
                <a:cs typeface="Verdana"/>
                <a:sym typeface="Verdana"/>
              </a:rPr>
              <a:t>The </a:t>
            </a:r>
            <a:r>
              <a:rPr b="1" lang="en-CA" sz="1150">
                <a:solidFill>
                  <a:schemeClr val="dk1"/>
                </a:solidFill>
                <a:latin typeface="Verdana"/>
                <a:ea typeface="Verdana"/>
                <a:cs typeface="Verdana"/>
                <a:sym typeface="Verdana"/>
              </a:rPr>
              <a:t>Geolocation API</a:t>
            </a:r>
            <a:r>
              <a:rPr lang="en-CA" sz="1150">
                <a:solidFill>
                  <a:schemeClr val="dk1"/>
                </a:solidFill>
                <a:latin typeface="Verdana"/>
                <a:ea typeface="Verdana"/>
                <a:cs typeface="Verdana"/>
                <a:sym typeface="Verdana"/>
              </a:rPr>
              <a:t> is a web API that provides a JavaScript interface to access the user's geographical location data. A Geolocation API contains the various methods and properties that you can use to access the user's location on your website.</a:t>
            </a:r>
            <a:endParaRPr sz="1150">
              <a:solidFill>
                <a:schemeClr val="dk1"/>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CA" sz="1150">
                <a:solidFill>
                  <a:schemeClr val="dk1"/>
                </a:solidFill>
                <a:latin typeface="Verdana"/>
                <a:ea typeface="Verdana"/>
                <a:cs typeface="Verdana"/>
                <a:sym typeface="Verdana"/>
              </a:rPr>
              <a:t>It detects the location of the user's using the device's GPS. The accuracy of the location depends on the accuracy of the GPS device.</a:t>
            </a:r>
            <a:endParaRPr sz="1150">
              <a:solidFill>
                <a:schemeClr val="dk1"/>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CA" sz="1150">
                <a:solidFill>
                  <a:schemeClr val="dk1"/>
                </a:solidFill>
                <a:latin typeface="Verdana"/>
                <a:ea typeface="Verdana"/>
                <a:cs typeface="Verdana"/>
                <a:sym typeface="Verdana"/>
              </a:rPr>
              <a:t>As location compromises the users' privacy, it asks for permission before accessing the location. If users grant permission, websites can access the latitude, longitude, etc.</a:t>
            </a:r>
            <a:endParaRPr sz="1150">
              <a:solidFill>
                <a:schemeClr val="dk1"/>
              </a:solidFill>
              <a:latin typeface="Verdana"/>
              <a:ea typeface="Verdana"/>
              <a:cs typeface="Verdana"/>
              <a:sym typeface="Verdana"/>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23"/>
          <p:cNvSpPr txBox="1"/>
          <p:nvPr>
            <p:ph idx="4294967295" type="title"/>
          </p:nvPr>
        </p:nvSpPr>
        <p:spPr>
          <a:xfrm>
            <a:off x="1306950" y="1318650"/>
            <a:ext cx="2194200" cy="535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SzPts val="990"/>
              <a:buNone/>
            </a:pPr>
            <a:r>
              <a:rPr lang="en-CA" sz="2500">
                <a:solidFill>
                  <a:srgbClr val="0000FF"/>
                </a:solidFill>
                <a:latin typeface="Arial"/>
                <a:ea typeface="Arial"/>
                <a:cs typeface="Arial"/>
                <a:sym typeface="Arial"/>
              </a:rPr>
              <a:t>How It Works</a:t>
            </a:r>
            <a:endParaRPr sz="2320"/>
          </a:p>
        </p:txBody>
      </p:sp>
      <p:sp>
        <p:nvSpPr>
          <p:cNvPr id="147" name="Google Shape;147;p23"/>
          <p:cNvSpPr txBox="1"/>
          <p:nvPr>
            <p:ph idx="4294967295" type="body"/>
          </p:nvPr>
        </p:nvSpPr>
        <p:spPr>
          <a:xfrm>
            <a:off x="3954825" y="238025"/>
            <a:ext cx="5092800" cy="2961300"/>
          </a:xfrm>
          <a:prstGeom prst="rect">
            <a:avLst/>
          </a:prstGeom>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None/>
            </a:pPr>
            <a:r>
              <a:rPr b="1" lang="en-CA" sz="4757">
                <a:solidFill>
                  <a:srgbClr val="0000FF"/>
                </a:solidFill>
                <a:latin typeface="Arial"/>
                <a:ea typeface="Arial"/>
                <a:cs typeface="Arial"/>
                <a:sym typeface="Arial"/>
              </a:rPr>
              <a:t>Getting the Location</a:t>
            </a:r>
            <a:r>
              <a:rPr lang="en-CA" sz="4757">
                <a:solidFill>
                  <a:srgbClr val="0000FF"/>
                </a:solidFill>
                <a:latin typeface="Arial"/>
                <a:ea typeface="Arial"/>
                <a:cs typeface="Arial"/>
                <a:sym typeface="Arial"/>
              </a:rPr>
              <a:t>:</a:t>
            </a:r>
            <a:endParaRPr sz="4757">
              <a:solidFill>
                <a:srgbClr val="0000FF"/>
              </a:solidFill>
              <a:latin typeface="Arial"/>
              <a:ea typeface="Arial"/>
              <a:cs typeface="Arial"/>
              <a:sym typeface="Arial"/>
            </a:endParaRPr>
          </a:p>
          <a:p>
            <a:pPr indent="0" lvl="0" marL="0" rtl="0" algn="l">
              <a:lnSpc>
                <a:spcPct val="115000"/>
              </a:lnSpc>
              <a:spcBef>
                <a:spcPts val="0"/>
              </a:spcBef>
              <a:spcAft>
                <a:spcPts val="0"/>
              </a:spcAft>
              <a:buNone/>
            </a:pPr>
            <a:r>
              <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CA" sz="4357">
                <a:solidFill>
                  <a:srgbClr val="000000"/>
                </a:solidFill>
                <a:latin typeface="Arial"/>
                <a:ea typeface="Arial"/>
                <a:cs typeface="Arial"/>
                <a:sym typeface="Arial"/>
              </a:rPr>
              <a:t>The primary method is </a:t>
            </a:r>
            <a:r>
              <a:rPr lang="en-CA" sz="4357">
                <a:solidFill>
                  <a:srgbClr val="188038"/>
                </a:solidFill>
                <a:latin typeface="Roboto Mono"/>
                <a:ea typeface="Roboto Mono"/>
                <a:cs typeface="Roboto Mono"/>
                <a:sym typeface="Roboto Mono"/>
              </a:rPr>
              <a:t>navigator.geolocation.getCurrentPosition()</a:t>
            </a:r>
            <a:r>
              <a:rPr lang="en-CA" sz="4357">
                <a:solidFill>
                  <a:srgbClr val="000000"/>
                </a:solidFill>
                <a:latin typeface="Arial"/>
                <a:ea typeface="Arial"/>
                <a:cs typeface="Arial"/>
                <a:sym typeface="Arial"/>
              </a:rPr>
              <a:t>, which retrieves the user's current geographic position.</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b="1"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1" lang="en-CA" sz="4757">
                <a:solidFill>
                  <a:srgbClr val="0000FF"/>
                </a:solidFill>
                <a:latin typeface="Arial"/>
                <a:ea typeface="Arial"/>
                <a:cs typeface="Arial"/>
                <a:sym typeface="Arial"/>
              </a:rPr>
              <a:t>Tracking the Position</a:t>
            </a:r>
            <a:r>
              <a:rPr lang="en-CA" sz="4757">
                <a:solidFill>
                  <a:srgbClr val="0000FF"/>
                </a:solidFill>
                <a:latin typeface="Arial"/>
                <a:ea typeface="Arial"/>
                <a:cs typeface="Arial"/>
                <a:sym typeface="Arial"/>
              </a:rPr>
              <a:t>:</a:t>
            </a:r>
            <a:endParaRPr sz="4757">
              <a:solidFill>
                <a:srgbClr val="0000FF"/>
              </a:solidFill>
              <a:latin typeface="Arial"/>
              <a:ea typeface="Arial"/>
              <a:cs typeface="Arial"/>
              <a:sym typeface="Arial"/>
            </a:endParaRPr>
          </a:p>
          <a:p>
            <a:pPr indent="0" lvl="0" marL="0" rtl="0" algn="l">
              <a:lnSpc>
                <a:spcPct val="115000"/>
              </a:lnSpc>
              <a:spcBef>
                <a:spcPts val="0"/>
              </a:spcBef>
              <a:spcAft>
                <a:spcPts val="0"/>
              </a:spcAft>
              <a:buNone/>
            </a:pPr>
            <a:r>
              <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CA" sz="4357">
                <a:solidFill>
                  <a:srgbClr val="000000"/>
                </a:solidFill>
                <a:latin typeface="Arial"/>
                <a:ea typeface="Arial"/>
                <a:cs typeface="Arial"/>
                <a:sym typeface="Arial"/>
              </a:rPr>
              <a:t>You can track the user's location continuously with </a:t>
            </a:r>
            <a:r>
              <a:rPr lang="en-CA" sz="4357">
                <a:solidFill>
                  <a:srgbClr val="188038"/>
                </a:solidFill>
                <a:latin typeface="Roboto Mono"/>
                <a:ea typeface="Roboto Mono"/>
                <a:cs typeface="Roboto Mono"/>
                <a:sym typeface="Roboto Mono"/>
              </a:rPr>
              <a:t>navigator.geolocation.watchPosition()</a:t>
            </a:r>
            <a:r>
              <a:rPr lang="en-CA" sz="4357">
                <a:solidFill>
                  <a:srgbClr val="000000"/>
                </a:solidFill>
                <a:latin typeface="Arial"/>
                <a:ea typeface="Arial"/>
                <a:cs typeface="Arial"/>
                <a:sym typeface="Arial"/>
              </a:rPr>
              <a:t>, which returns the current location and updates it as the user moves.</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b="1"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1" lang="en-CA" sz="4757">
                <a:solidFill>
                  <a:srgbClr val="0000FF"/>
                </a:solidFill>
                <a:latin typeface="Arial"/>
                <a:ea typeface="Arial"/>
                <a:cs typeface="Arial"/>
                <a:sym typeface="Arial"/>
              </a:rPr>
              <a:t>Error Handling</a:t>
            </a:r>
            <a:r>
              <a:rPr lang="en-CA" sz="4757">
                <a:solidFill>
                  <a:srgbClr val="0000FF"/>
                </a:solidFill>
                <a:latin typeface="Arial"/>
                <a:ea typeface="Arial"/>
                <a:cs typeface="Arial"/>
                <a:sym typeface="Arial"/>
              </a:rPr>
              <a:t>:</a:t>
            </a:r>
            <a:endParaRPr sz="4757">
              <a:solidFill>
                <a:srgbClr val="0000FF"/>
              </a:solidFill>
              <a:latin typeface="Arial"/>
              <a:ea typeface="Arial"/>
              <a:cs typeface="Arial"/>
              <a:sym typeface="Arial"/>
            </a:endParaRPr>
          </a:p>
          <a:p>
            <a:pPr indent="0" lvl="0" marL="0" rtl="0" algn="l">
              <a:lnSpc>
                <a:spcPct val="115000"/>
              </a:lnSpc>
              <a:spcBef>
                <a:spcPts val="0"/>
              </a:spcBef>
              <a:spcAft>
                <a:spcPts val="0"/>
              </a:spcAft>
              <a:buNone/>
            </a:pPr>
            <a:r>
              <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CA" sz="4357">
                <a:solidFill>
                  <a:srgbClr val="000000"/>
                </a:solidFill>
                <a:latin typeface="Arial"/>
                <a:ea typeface="Arial"/>
                <a:cs typeface="Arial"/>
                <a:sym typeface="Arial"/>
              </a:rPr>
              <a:t>The API allows you to handle errors, such as when location access is denied or unavailable, using the error callback in </a:t>
            </a:r>
            <a:r>
              <a:rPr lang="en-CA" sz="4357">
                <a:solidFill>
                  <a:srgbClr val="188038"/>
                </a:solidFill>
                <a:latin typeface="Roboto Mono"/>
                <a:ea typeface="Roboto Mono"/>
                <a:cs typeface="Roboto Mono"/>
                <a:sym typeface="Roboto Mono"/>
              </a:rPr>
              <a:t>getCurrentPosition()</a:t>
            </a:r>
            <a:r>
              <a:rPr lang="en-CA" sz="4357">
                <a:solidFill>
                  <a:srgbClr val="000000"/>
                </a:solidFill>
                <a:latin typeface="Arial"/>
                <a:ea typeface="Arial"/>
                <a:cs typeface="Arial"/>
                <a:sym typeface="Arial"/>
              </a:rPr>
              <a:t> and </a:t>
            </a:r>
            <a:r>
              <a:rPr lang="en-CA" sz="4357">
                <a:solidFill>
                  <a:srgbClr val="188038"/>
                </a:solidFill>
                <a:latin typeface="Roboto Mono"/>
                <a:ea typeface="Roboto Mono"/>
                <a:cs typeface="Roboto Mono"/>
                <a:sym typeface="Roboto Mono"/>
              </a:rPr>
              <a:t>watchPosition()</a:t>
            </a:r>
            <a:r>
              <a:rPr lang="en-CA" sz="4357">
                <a:solidFill>
                  <a:srgbClr val="000000"/>
                </a:solidFill>
                <a:latin typeface="Arial"/>
                <a:ea typeface="Arial"/>
                <a:cs typeface="Arial"/>
                <a:sym typeface="Arial"/>
              </a:rPr>
              <a:t>.</a:t>
            </a:r>
            <a:endParaRPr sz="4357">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p:txBody>
      </p:sp>
      <p:sp>
        <p:nvSpPr>
          <p:cNvPr id="148" name="Google Shape;148;p23"/>
          <p:cNvSpPr txBox="1"/>
          <p:nvPr>
            <p:ph idx="4294967295" type="body"/>
          </p:nvPr>
        </p:nvSpPr>
        <p:spPr>
          <a:xfrm>
            <a:off x="5154600" y="3292400"/>
            <a:ext cx="3893100" cy="1606800"/>
          </a:xfrm>
          <a:prstGeom prst="rect">
            <a:avLst/>
          </a:prstGeom>
          <a:solidFill>
            <a:srgbClr val="FFFFFF"/>
          </a:solidFill>
        </p:spPr>
        <p:txBody>
          <a:bodyPr anchorCtr="0" anchor="t" bIns="91425" lIns="91425" spcFirstLastPara="1" rIns="91425" wrap="square" tIns="91425">
            <a:noAutofit/>
          </a:bodyPr>
          <a:lstStyle/>
          <a:p>
            <a:pPr indent="0" lvl="0" marL="12700" rtl="0" algn="l">
              <a:lnSpc>
                <a:spcPct val="95000"/>
              </a:lnSpc>
              <a:spcBef>
                <a:spcPts val="0"/>
              </a:spcBef>
              <a:spcAft>
                <a:spcPts val="0"/>
              </a:spcAft>
              <a:buSzPts val="1018"/>
              <a:buNone/>
            </a:pPr>
            <a:r>
              <a:rPr b="1" lang="en-CA" sz="1217">
                <a:solidFill>
                  <a:srgbClr val="0000FF"/>
                </a:solidFill>
                <a:latin typeface="Arial"/>
                <a:ea typeface="Arial"/>
                <a:cs typeface="Arial"/>
                <a:sym typeface="Arial"/>
              </a:rPr>
              <a:t>Options</a:t>
            </a:r>
            <a:r>
              <a:rPr lang="en-CA" sz="1217">
                <a:solidFill>
                  <a:srgbClr val="0000FF"/>
                </a:solidFill>
                <a:latin typeface="Arial"/>
                <a:ea typeface="Arial"/>
                <a:cs typeface="Arial"/>
                <a:sym typeface="Arial"/>
              </a:rPr>
              <a:t>:</a:t>
            </a:r>
            <a:endParaRPr sz="1217">
              <a:solidFill>
                <a:srgbClr val="0000FF"/>
              </a:solidFill>
              <a:latin typeface="Arial"/>
              <a:ea typeface="Arial"/>
              <a:cs typeface="Arial"/>
              <a:sym typeface="Arial"/>
            </a:endParaRPr>
          </a:p>
          <a:p>
            <a:pPr indent="0" lvl="0" marL="12700" rtl="0" algn="l">
              <a:lnSpc>
                <a:spcPct val="95000"/>
              </a:lnSpc>
              <a:spcBef>
                <a:spcPts val="0"/>
              </a:spcBef>
              <a:spcAft>
                <a:spcPts val="0"/>
              </a:spcAft>
              <a:buSzPts val="1018"/>
              <a:buNone/>
            </a:pPr>
            <a:r>
              <a:t/>
            </a:r>
            <a:endParaRPr sz="1217">
              <a:solidFill>
                <a:srgbClr val="000000"/>
              </a:solidFill>
              <a:latin typeface="Arial"/>
              <a:ea typeface="Arial"/>
              <a:cs typeface="Arial"/>
              <a:sym typeface="Arial"/>
            </a:endParaRPr>
          </a:p>
          <a:p>
            <a:pPr indent="0" lvl="0" marL="12700" rtl="0" algn="l">
              <a:lnSpc>
                <a:spcPct val="95000"/>
              </a:lnSpc>
              <a:spcBef>
                <a:spcPts val="0"/>
              </a:spcBef>
              <a:spcAft>
                <a:spcPts val="0"/>
              </a:spcAft>
              <a:buSzPts val="1018"/>
              <a:buNone/>
            </a:pPr>
            <a:r>
              <a:rPr lang="en-CA" sz="1217">
                <a:solidFill>
                  <a:srgbClr val="000000"/>
                </a:solidFill>
                <a:latin typeface="Arial"/>
                <a:ea typeface="Arial"/>
                <a:cs typeface="Arial"/>
                <a:sym typeface="Arial"/>
              </a:rPr>
              <a:t>The Geolocation API allows customization of accuracy and update frequency through options such as </a:t>
            </a:r>
            <a:r>
              <a:rPr lang="en-CA" sz="1217">
                <a:solidFill>
                  <a:srgbClr val="188038"/>
                </a:solidFill>
                <a:latin typeface="Roboto Mono"/>
                <a:ea typeface="Roboto Mono"/>
                <a:cs typeface="Roboto Mono"/>
                <a:sym typeface="Roboto Mono"/>
              </a:rPr>
              <a:t>enableHighAccuracy</a:t>
            </a:r>
            <a:r>
              <a:rPr lang="en-CA" sz="1217">
                <a:solidFill>
                  <a:srgbClr val="000000"/>
                </a:solidFill>
                <a:latin typeface="Arial"/>
                <a:ea typeface="Arial"/>
                <a:cs typeface="Arial"/>
                <a:sym typeface="Arial"/>
              </a:rPr>
              <a:t> (to request more precise positioning), </a:t>
            </a:r>
            <a:r>
              <a:rPr lang="en-CA" sz="1217">
                <a:solidFill>
                  <a:srgbClr val="188038"/>
                </a:solidFill>
                <a:latin typeface="Roboto Mono"/>
                <a:ea typeface="Roboto Mono"/>
                <a:cs typeface="Roboto Mono"/>
                <a:sym typeface="Roboto Mono"/>
              </a:rPr>
              <a:t>timeout</a:t>
            </a:r>
            <a:r>
              <a:rPr lang="en-CA" sz="1217">
                <a:solidFill>
                  <a:srgbClr val="000000"/>
                </a:solidFill>
                <a:latin typeface="Arial"/>
                <a:ea typeface="Arial"/>
                <a:cs typeface="Arial"/>
                <a:sym typeface="Arial"/>
              </a:rPr>
              <a:t> (to specify the maximum time to wait for a response), and </a:t>
            </a:r>
            <a:r>
              <a:rPr lang="en-CA" sz="1217">
                <a:solidFill>
                  <a:srgbClr val="188038"/>
                </a:solidFill>
                <a:latin typeface="Roboto Mono"/>
                <a:ea typeface="Roboto Mono"/>
                <a:cs typeface="Roboto Mono"/>
                <a:sym typeface="Roboto Mono"/>
              </a:rPr>
              <a:t>maximumAge</a:t>
            </a:r>
            <a:r>
              <a:rPr lang="en-CA" sz="1217">
                <a:solidFill>
                  <a:srgbClr val="000000"/>
                </a:solidFill>
                <a:latin typeface="Arial"/>
                <a:ea typeface="Arial"/>
                <a:cs typeface="Arial"/>
                <a:sym typeface="Arial"/>
              </a:rPr>
              <a:t> (to specify how old cached data can be).</a:t>
            </a:r>
            <a:endParaRPr sz="1217">
              <a:solidFill>
                <a:srgbClr val="000000"/>
              </a:solidFill>
              <a:latin typeface="Arial"/>
              <a:ea typeface="Arial"/>
              <a:cs typeface="Arial"/>
              <a:sym typeface="Arial"/>
            </a:endParaRPr>
          </a:p>
          <a:p>
            <a:pPr indent="0" lvl="0" marL="0" rtl="0" algn="l">
              <a:lnSpc>
                <a:spcPct val="95000"/>
              </a:lnSpc>
              <a:spcBef>
                <a:spcPts val="0"/>
              </a:spcBef>
              <a:spcAft>
                <a:spcPts val="1200"/>
              </a:spcAft>
              <a:buSzPts val="1018"/>
              <a:buNone/>
            </a:pPr>
            <a:r>
              <a:t/>
            </a:r>
            <a:endParaRPr sz="1310">
              <a:solidFill>
                <a:srgbClr val="424242"/>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4"/>
          <p:cNvSpPr txBox="1"/>
          <p:nvPr>
            <p:ph idx="4294967295" type="title"/>
          </p:nvPr>
        </p:nvSpPr>
        <p:spPr>
          <a:xfrm>
            <a:off x="1270900" y="1198350"/>
            <a:ext cx="2350500" cy="76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CA" sz="2300">
                <a:solidFill>
                  <a:srgbClr val="0000FF"/>
                </a:solidFill>
                <a:latin typeface="Arial"/>
                <a:ea typeface="Arial"/>
                <a:cs typeface="Arial"/>
                <a:sym typeface="Arial"/>
              </a:rPr>
              <a:t>Where to use the Geolocation API</a:t>
            </a:r>
            <a:endParaRPr sz="2300">
              <a:solidFill>
                <a:srgbClr val="0000FF"/>
              </a:solidFill>
              <a:latin typeface="Arial"/>
              <a:ea typeface="Arial"/>
              <a:cs typeface="Arial"/>
              <a:sym typeface="Arial"/>
            </a:endParaRPr>
          </a:p>
          <a:p>
            <a:pPr indent="0" lvl="0" marL="0" rtl="0" algn="l">
              <a:spcBef>
                <a:spcPts val="0"/>
              </a:spcBef>
              <a:spcAft>
                <a:spcPts val="0"/>
              </a:spcAft>
              <a:buNone/>
            </a:pPr>
            <a:r>
              <a:t/>
            </a:r>
            <a:endParaRPr/>
          </a:p>
        </p:txBody>
      </p:sp>
      <p:sp>
        <p:nvSpPr>
          <p:cNvPr id="154" name="Google Shape;154;p24"/>
          <p:cNvSpPr txBox="1"/>
          <p:nvPr>
            <p:ph idx="4294967295" type="body"/>
          </p:nvPr>
        </p:nvSpPr>
        <p:spPr>
          <a:xfrm>
            <a:off x="4247150" y="325825"/>
            <a:ext cx="4728900" cy="4486800"/>
          </a:xfrm>
          <a:prstGeom prst="rect">
            <a:avLst/>
          </a:prstGeom>
          <a:solidFill>
            <a:srgbClr val="FFFFFF"/>
          </a:solidFill>
        </p:spPr>
        <p:txBody>
          <a:bodyPr anchorCtr="0" anchor="ctr" bIns="91425" lIns="91425" spcFirstLastPara="1" rIns="91425" wrap="square" tIns="91425">
            <a:normAutofit fontScale="25000" lnSpcReduction="20000"/>
          </a:bodyPr>
          <a:lstStyle/>
          <a:p>
            <a:pPr indent="457200" lvl="0" marL="0" rtl="0" algn="l">
              <a:lnSpc>
                <a:spcPct val="115000"/>
              </a:lnSpc>
              <a:spcBef>
                <a:spcPts val="0"/>
              </a:spcBef>
              <a:spcAft>
                <a:spcPts val="0"/>
              </a:spcAft>
              <a:buNone/>
            </a:pPr>
            <a:r>
              <a:rPr b="1" lang="en-CA" sz="5915">
                <a:solidFill>
                  <a:srgbClr val="0000FF"/>
                </a:solidFill>
                <a:latin typeface="Nunito"/>
                <a:ea typeface="Nunito"/>
                <a:cs typeface="Nunito"/>
                <a:sym typeface="Nunito"/>
              </a:rPr>
              <a:t>Maps and Navigation Apps</a:t>
            </a:r>
            <a:endParaRPr b="1" sz="5915">
              <a:solidFill>
                <a:srgbClr val="0000FF"/>
              </a:solidFill>
              <a:latin typeface="Nunito"/>
              <a:ea typeface="Nunito"/>
              <a:cs typeface="Nunito"/>
              <a:sym typeface="Nunito"/>
            </a:endParaRPr>
          </a:p>
          <a:p>
            <a:pPr indent="0" lvl="0" marL="12700" rtl="0" algn="just">
              <a:lnSpc>
                <a:spcPct val="115000"/>
              </a:lnSpc>
              <a:spcBef>
                <a:spcPts val="0"/>
              </a:spcBef>
              <a:spcAft>
                <a:spcPts val="0"/>
              </a:spcAft>
              <a:buNone/>
            </a:pPr>
            <a:r>
              <a:rPr lang="en-CA" sz="5915">
                <a:solidFill>
                  <a:srgbClr val="424242"/>
                </a:solidFill>
                <a:latin typeface="Nunito"/>
                <a:ea typeface="Nunito"/>
                <a:cs typeface="Nunito"/>
                <a:sym typeface="Nunito"/>
              </a:rPr>
              <a:t>Apps like Google Maps use it to show your current location, give directions, and find nearby places.</a:t>
            </a:r>
            <a:endParaRPr sz="5915">
              <a:solidFill>
                <a:srgbClr val="424242"/>
              </a:solidFill>
              <a:latin typeface="Nunito"/>
              <a:ea typeface="Nunito"/>
              <a:cs typeface="Nunito"/>
              <a:sym typeface="Nunito"/>
            </a:endParaRPr>
          </a:p>
          <a:p>
            <a:pPr indent="0" lvl="0" marL="12700" rtl="0" algn="l">
              <a:lnSpc>
                <a:spcPct val="115000"/>
              </a:lnSpc>
              <a:spcBef>
                <a:spcPts val="0"/>
              </a:spcBef>
              <a:spcAft>
                <a:spcPts val="0"/>
              </a:spcAft>
              <a:buNone/>
            </a:pPr>
            <a:r>
              <a:t/>
            </a:r>
            <a:endParaRPr sz="5915">
              <a:solidFill>
                <a:srgbClr val="424242"/>
              </a:solidFill>
              <a:latin typeface="Nunito"/>
              <a:ea typeface="Nunito"/>
              <a:cs typeface="Nunito"/>
              <a:sym typeface="Nunito"/>
            </a:endParaRPr>
          </a:p>
          <a:p>
            <a:pPr indent="0" lvl="0" marL="457200" rtl="0" algn="l">
              <a:lnSpc>
                <a:spcPct val="115000"/>
              </a:lnSpc>
              <a:spcBef>
                <a:spcPts val="0"/>
              </a:spcBef>
              <a:spcAft>
                <a:spcPts val="0"/>
              </a:spcAft>
              <a:buNone/>
            </a:pPr>
            <a:r>
              <a:rPr b="1" lang="en-CA" sz="5915">
                <a:solidFill>
                  <a:srgbClr val="0000FF"/>
                </a:solidFill>
                <a:latin typeface="Nunito"/>
                <a:ea typeface="Nunito"/>
                <a:cs typeface="Nunito"/>
                <a:sym typeface="Nunito"/>
              </a:rPr>
              <a:t>Weather Apps</a:t>
            </a:r>
            <a:endParaRPr b="1" sz="5915">
              <a:solidFill>
                <a:srgbClr val="0000FF"/>
              </a:solidFill>
              <a:latin typeface="Nunito"/>
              <a:ea typeface="Nunito"/>
              <a:cs typeface="Nunito"/>
              <a:sym typeface="Nunito"/>
            </a:endParaRPr>
          </a:p>
          <a:p>
            <a:pPr indent="0" lvl="0" marL="12700" rtl="0" algn="just">
              <a:lnSpc>
                <a:spcPct val="115000"/>
              </a:lnSpc>
              <a:spcBef>
                <a:spcPts val="0"/>
              </a:spcBef>
              <a:spcAft>
                <a:spcPts val="0"/>
              </a:spcAft>
              <a:buNone/>
            </a:pPr>
            <a:r>
              <a:rPr lang="en-CA" sz="5915">
                <a:solidFill>
                  <a:srgbClr val="424242"/>
                </a:solidFill>
                <a:latin typeface="Nunito"/>
                <a:ea typeface="Nunito"/>
                <a:cs typeface="Nunito"/>
                <a:sym typeface="Nunito"/>
              </a:rPr>
              <a:t>Automatically shows weather forecasts for your current location.</a:t>
            </a:r>
            <a:endParaRPr sz="5915">
              <a:solidFill>
                <a:srgbClr val="424242"/>
              </a:solidFill>
              <a:latin typeface="Nunito"/>
              <a:ea typeface="Nunito"/>
              <a:cs typeface="Nunito"/>
              <a:sym typeface="Nunito"/>
            </a:endParaRPr>
          </a:p>
          <a:p>
            <a:pPr indent="0" lvl="0" marL="12700" rtl="0" algn="just">
              <a:lnSpc>
                <a:spcPct val="115000"/>
              </a:lnSpc>
              <a:spcBef>
                <a:spcPts val="0"/>
              </a:spcBef>
              <a:spcAft>
                <a:spcPts val="0"/>
              </a:spcAft>
              <a:buNone/>
            </a:pPr>
            <a:r>
              <a:t/>
            </a:r>
            <a:endParaRPr sz="5915">
              <a:solidFill>
                <a:srgbClr val="424242"/>
              </a:solidFill>
              <a:latin typeface="Nunito"/>
              <a:ea typeface="Nunito"/>
              <a:cs typeface="Nunito"/>
              <a:sym typeface="Nunito"/>
            </a:endParaRPr>
          </a:p>
          <a:p>
            <a:pPr indent="0" lvl="0" marL="457200" rtl="0" algn="l">
              <a:lnSpc>
                <a:spcPct val="115000"/>
              </a:lnSpc>
              <a:spcBef>
                <a:spcPts val="0"/>
              </a:spcBef>
              <a:spcAft>
                <a:spcPts val="0"/>
              </a:spcAft>
              <a:buNone/>
            </a:pPr>
            <a:r>
              <a:rPr b="1" lang="en-CA" sz="5915">
                <a:solidFill>
                  <a:srgbClr val="0000FF"/>
                </a:solidFill>
                <a:latin typeface="Nunito"/>
                <a:ea typeface="Nunito"/>
                <a:cs typeface="Nunito"/>
                <a:sym typeface="Nunito"/>
              </a:rPr>
              <a:t>Shopping and Restaurant Apps</a:t>
            </a:r>
            <a:endParaRPr b="1" sz="5915">
              <a:solidFill>
                <a:srgbClr val="0000FF"/>
              </a:solidFill>
              <a:latin typeface="Nunito"/>
              <a:ea typeface="Nunito"/>
              <a:cs typeface="Nunito"/>
              <a:sym typeface="Nunito"/>
            </a:endParaRPr>
          </a:p>
          <a:p>
            <a:pPr indent="0" lvl="0" marL="12700" rtl="0" algn="just">
              <a:lnSpc>
                <a:spcPct val="115000"/>
              </a:lnSpc>
              <a:spcBef>
                <a:spcPts val="0"/>
              </a:spcBef>
              <a:spcAft>
                <a:spcPts val="0"/>
              </a:spcAft>
              <a:buNone/>
            </a:pPr>
            <a:r>
              <a:rPr lang="en-CA" sz="5915">
                <a:solidFill>
                  <a:srgbClr val="424242"/>
                </a:solidFill>
                <a:latin typeface="Nunito"/>
                <a:ea typeface="Nunito"/>
                <a:cs typeface="Nunito"/>
                <a:sym typeface="Nunito"/>
              </a:rPr>
              <a:t>Suggests nearby stores, restaurants, and deals based on where you are</a:t>
            </a:r>
            <a:endParaRPr sz="5915">
              <a:solidFill>
                <a:srgbClr val="424242"/>
              </a:solidFill>
              <a:latin typeface="Nunito"/>
              <a:ea typeface="Nunito"/>
              <a:cs typeface="Nunito"/>
              <a:sym typeface="Nunito"/>
            </a:endParaRPr>
          </a:p>
          <a:p>
            <a:pPr indent="0" lvl="0" marL="12700" rtl="0" algn="l">
              <a:lnSpc>
                <a:spcPct val="115000"/>
              </a:lnSpc>
              <a:spcBef>
                <a:spcPts val="0"/>
              </a:spcBef>
              <a:spcAft>
                <a:spcPts val="0"/>
              </a:spcAft>
              <a:buNone/>
            </a:pPr>
            <a:r>
              <a:t/>
            </a:r>
            <a:endParaRPr sz="5915">
              <a:solidFill>
                <a:srgbClr val="424242"/>
              </a:solidFill>
              <a:latin typeface="Nunito"/>
              <a:ea typeface="Nunito"/>
              <a:cs typeface="Nunito"/>
              <a:sym typeface="Nunito"/>
            </a:endParaRPr>
          </a:p>
          <a:p>
            <a:pPr indent="0" lvl="0" marL="444500" rtl="0" algn="l">
              <a:lnSpc>
                <a:spcPct val="115000"/>
              </a:lnSpc>
              <a:spcBef>
                <a:spcPts val="0"/>
              </a:spcBef>
              <a:spcAft>
                <a:spcPts val="0"/>
              </a:spcAft>
              <a:buNone/>
            </a:pPr>
            <a:r>
              <a:rPr b="1" lang="en-CA" sz="5915">
                <a:solidFill>
                  <a:srgbClr val="0000FF"/>
                </a:solidFill>
                <a:latin typeface="Nunito"/>
                <a:ea typeface="Nunito"/>
                <a:cs typeface="Nunito"/>
                <a:sym typeface="Nunito"/>
              </a:rPr>
              <a:t>Games and Augmented Reality (AR) Apps</a:t>
            </a:r>
            <a:endParaRPr b="1" sz="5915">
              <a:solidFill>
                <a:srgbClr val="0000FF"/>
              </a:solidFill>
              <a:latin typeface="Nunito"/>
              <a:ea typeface="Nunito"/>
              <a:cs typeface="Nunito"/>
              <a:sym typeface="Nunito"/>
            </a:endParaRPr>
          </a:p>
          <a:p>
            <a:pPr indent="0" lvl="0" marL="12700" rtl="0" algn="just">
              <a:lnSpc>
                <a:spcPct val="115000"/>
              </a:lnSpc>
              <a:spcBef>
                <a:spcPts val="0"/>
              </a:spcBef>
              <a:spcAft>
                <a:spcPts val="0"/>
              </a:spcAft>
              <a:buNone/>
            </a:pPr>
            <a:r>
              <a:rPr lang="en-CA" sz="5915">
                <a:solidFill>
                  <a:srgbClr val="424242"/>
                </a:solidFill>
                <a:latin typeface="Nunito"/>
                <a:ea typeface="Nunito"/>
                <a:cs typeface="Nunito"/>
                <a:sym typeface="Nunito"/>
              </a:rPr>
              <a:t>L</a:t>
            </a:r>
            <a:r>
              <a:rPr lang="en-CA" sz="5915">
                <a:solidFill>
                  <a:srgbClr val="424242"/>
                </a:solidFill>
                <a:latin typeface="Nunito"/>
                <a:ea typeface="Nunito"/>
                <a:cs typeface="Nunito"/>
                <a:sym typeface="Nunito"/>
              </a:rPr>
              <a:t>ocation-based games like Pokemon GO use it to place virtual objects in real-world locations.</a:t>
            </a:r>
            <a:endParaRPr sz="5915">
              <a:solidFill>
                <a:srgbClr val="424242"/>
              </a:solidFill>
              <a:latin typeface="Nunito"/>
              <a:ea typeface="Nunito"/>
              <a:cs typeface="Nunito"/>
              <a:sym typeface="Nunito"/>
            </a:endParaRPr>
          </a:p>
          <a:p>
            <a:pPr indent="0" lvl="0" marL="12700" rtl="0" algn="l">
              <a:lnSpc>
                <a:spcPct val="115000"/>
              </a:lnSpc>
              <a:spcBef>
                <a:spcPts val="0"/>
              </a:spcBef>
              <a:spcAft>
                <a:spcPts val="0"/>
              </a:spcAft>
              <a:buNone/>
            </a:pPr>
            <a:r>
              <a:t/>
            </a:r>
            <a:endParaRPr sz="5915">
              <a:solidFill>
                <a:srgbClr val="424242"/>
              </a:solidFill>
              <a:latin typeface="Nunito"/>
              <a:ea typeface="Nunito"/>
              <a:cs typeface="Nunito"/>
              <a:sym typeface="Nunito"/>
            </a:endParaRPr>
          </a:p>
          <a:p>
            <a:pPr indent="0" lvl="0" marL="457200" rtl="0" algn="l">
              <a:lnSpc>
                <a:spcPct val="115000"/>
              </a:lnSpc>
              <a:spcBef>
                <a:spcPts val="0"/>
              </a:spcBef>
              <a:spcAft>
                <a:spcPts val="0"/>
              </a:spcAft>
              <a:buNone/>
            </a:pPr>
            <a:r>
              <a:rPr b="1" lang="en-CA" sz="5915">
                <a:solidFill>
                  <a:srgbClr val="0000FF"/>
                </a:solidFill>
                <a:latin typeface="Nunito"/>
                <a:ea typeface="Nunito"/>
                <a:cs typeface="Nunito"/>
                <a:sym typeface="Nunito"/>
              </a:rPr>
              <a:t>Ride-Sharing and Delivery Apps</a:t>
            </a:r>
            <a:endParaRPr b="1" sz="5915">
              <a:solidFill>
                <a:srgbClr val="0000FF"/>
              </a:solidFill>
              <a:latin typeface="Nunito"/>
              <a:ea typeface="Nunito"/>
              <a:cs typeface="Nunito"/>
              <a:sym typeface="Nunito"/>
            </a:endParaRPr>
          </a:p>
          <a:p>
            <a:pPr indent="0" lvl="0" marL="12700" rtl="0" algn="just">
              <a:lnSpc>
                <a:spcPct val="115000"/>
              </a:lnSpc>
              <a:spcBef>
                <a:spcPts val="0"/>
              </a:spcBef>
              <a:spcAft>
                <a:spcPts val="0"/>
              </a:spcAft>
              <a:buNone/>
            </a:pPr>
            <a:r>
              <a:rPr lang="en-CA" sz="5915">
                <a:solidFill>
                  <a:srgbClr val="424242"/>
                </a:solidFill>
                <a:latin typeface="Nunito"/>
                <a:ea typeface="Nunito"/>
                <a:cs typeface="Nunito"/>
                <a:sym typeface="Nunito"/>
              </a:rPr>
              <a:t>Services like Uber and food delivery apps use it to find your location for pickups or deliveries and calculate arrival times.</a:t>
            </a:r>
            <a:endParaRPr sz="5915">
              <a:solidFill>
                <a:srgbClr val="424242"/>
              </a:solidFill>
              <a:latin typeface="Nunito"/>
              <a:ea typeface="Nunito"/>
              <a:cs typeface="Nunito"/>
              <a:sym typeface="Nunito"/>
            </a:endParaRPr>
          </a:p>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5"/>
          <p:cNvSpPr txBox="1"/>
          <p:nvPr>
            <p:ph idx="4294967295" type="title"/>
          </p:nvPr>
        </p:nvSpPr>
        <p:spPr>
          <a:xfrm>
            <a:off x="4130375" y="184250"/>
            <a:ext cx="4376100" cy="970800"/>
          </a:xfrm>
          <a:prstGeom prst="rect">
            <a:avLst/>
          </a:prstGeom>
          <a:noFill/>
        </p:spPr>
        <p:txBody>
          <a:bodyPr anchorCtr="0" anchor="t" bIns="91425" lIns="91425" spcFirstLastPara="1" rIns="91425" wrap="square" tIns="91425">
            <a:normAutofit/>
          </a:bodyPr>
          <a:lstStyle/>
          <a:p>
            <a:pPr indent="0" lvl="0" marL="0" rtl="0" algn="ctr">
              <a:spcBef>
                <a:spcPts val="0"/>
              </a:spcBef>
              <a:spcAft>
                <a:spcPts val="0"/>
              </a:spcAft>
              <a:buNone/>
            </a:pPr>
            <a:r>
              <a:rPr lang="en-CA" sz="2250">
                <a:solidFill>
                  <a:srgbClr val="0000FF"/>
                </a:solidFill>
                <a:latin typeface="Arial"/>
                <a:ea typeface="Arial"/>
                <a:cs typeface="Arial"/>
                <a:sym typeface="Arial"/>
              </a:rPr>
              <a:t>Pros and cons of Web API Geolocation</a:t>
            </a:r>
            <a:endParaRPr sz="2250"/>
          </a:p>
        </p:txBody>
      </p:sp>
      <p:sp>
        <p:nvSpPr>
          <p:cNvPr id="160" name="Google Shape;160;p25"/>
          <p:cNvSpPr txBox="1"/>
          <p:nvPr>
            <p:ph idx="4294967295" type="body"/>
          </p:nvPr>
        </p:nvSpPr>
        <p:spPr>
          <a:xfrm>
            <a:off x="4070225" y="2078850"/>
            <a:ext cx="5001600" cy="2805900"/>
          </a:xfrm>
          <a:prstGeom prst="rect">
            <a:avLst/>
          </a:prstGeom>
        </p:spPr>
        <p:txBody>
          <a:bodyPr anchorCtr="0" anchor="t" bIns="91425" lIns="91425" spcFirstLastPara="1" rIns="91425" wrap="square" tIns="91425">
            <a:noAutofit/>
          </a:bodyPr>
          <a:lstStyle/>
          <a:p>
            <a:pPr indent="0" lvl="0" marL="12700" rtl="0" algn="l">
              <a:lnSpc>
                <a:spcPct val="200000"/>
              </a:lnSpc>
              <a:spcBef>
                <a:spcPts val="0"/>
              </a:spcBef>
              <a:spcAft>
                <a:spcPts val="0"/>
              </a:spcAft>
              <a:buNone/>
            </a:pPr>
            <a:r>
              <a:rPr b="1" lang="en-CA" sz="1600">
                <a:solidFill>
                  <a:srgbClr val="1155CC"/>
                </a:solidFill>
                <a:latin typeface="Arial"/>
                <a:ea typeface="Arial"/>
                <a:cs typeface="Arial"/>
                <a:sym typeface="Arial"/>
              </a:rPr>
              <a:t>●Improved Customer Engagement</a:t>
            </a:r>
            <a:endParaRPr b="1" sz="1600">
              <a:solidFill>
                <a:srgbClr val="1155CC"/>
              </a:solidFill>
              <a:latin typeface="Arial"/>
              <a:ea typeface="Arial"/>
              <a:cs typeface="Arial"/>
              <a:sym typeface="Arial"/>
            </a:endParaRPr>
          </a:p>
          <a:p>
            <a:pPr indent="0" lvl="0" marL="0" rtl="0" algn="r">
              <a:lnSpc>
                <a:spcPct val="200000"/>
              </a:lnSpc>
              <a:spcBef>
                <a:spcPts val="0"/>
              </a:spcBef>
              <a:spcAft>
                <a:spcPts val="0"/>
              </a:spcAft>
              <a:buNone/>
            </a:pPr>
            <a:r>
              <a:rPr b="1" lang="en-CA">
                <a:solidFill>
                  <a:srgbClr val="073763"/>
                </a:solidFill>
                <a:latin typeface="Arial"/>
                <a:ea typeface="Arial"/>
                <a:cs typeface="Arial"/>
                <a:sym typeface="Arial"/>
              </a:rPr>
              <a:t>(by offering targeted promotions and discounts)</a:t>
            </a:r>
            <a:endParaRPr b="1">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1155CC"/>
                </a:solidFill>
                <a:latin typeface="Arial"/>
                <a:ea typeface="Arial"/>
                <a:cs typeface="Arial"/>
                <a:sym typeface="Arial"/>
              </a:rPr>
              <a:t>●Valuable Insights</a:t>
            </a:r>
            <a:endParaRPr b="1" sz="1600">
              <a:solidFill>
                <a:srgbClr val="1155CC"/>
              </a:solidFill>
              <a:latin typeface="Arial"/>
              <a:ea typeface="Arial"/>
              <a:cs typeface="Arial"/>
              <a:sym typeface="Arial"/>
            </a:endParaRPr>
          </a:p>
          <a:p>
            <a:pPr indent="0" lvl="0" marL="0" rtl="0" algn="r">
              <a:lnSpc>
                <a:spcPct val="200000"/>
              </a:lnSpc>
              <a:spcBef>
                <a:spcPts val="0"/>
              </a:spcBef>
              <a:spcAft>
                <a:spcPts val="0"/>
              </a:spcAft>
              <a:buNone/>
            </a:pPr>
            <a:r>
              <a:rPr b="1" lang="en-CA">
                <a:solidFill>
                  <a:srgbClr val="073763"/>
                </a:solidFill>
                <a:latin typeface="Arial"/>
                <a:ea typeface="Arial"/>
                <a:cs typeface="Arial"/>
                <a:sym typeface="Arial"/>
              </a:rPr>
              <a:t>(help optimize their marketing strategies)</a:t>
            </a:r>
            <a:endParaRPr b="1">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1155CC"/>
                </a:solidFill>
                <a:latin typeface="Arial"/>
                <a:ea typeface="Arial"/>
                <a:cs typeface="Arial"/>
                <a:sym typeface="Arial"/>
              </a:rPr>
              <a:t>●Increased Efficiency</a:t>
            </a:r>
            <a:endParaRPr b="1" sz="1600">
              <a:solidFill>
                <a:srgbClr val="1155CC"/>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1155CC"/>
                </a:solidFill>
                <a:latin typeface="Arial"/>
                <a:ea typeface="Arial"/>
                <a:cs typeface="Arial"/>
                <a:sym typeface="Arial"/>
              </a:rPr>
              <a:t>●Enhanced Security</a:t>
            </a:r>
            <a:endParaRPr b="1" sz="1600"/>
          </a:p>
        </p:txBody>
      </p:sp>
      <p:sp>
        <p:nvSpPr>
          <p:cNvPr id="161" name="Google Shape;161;p25"/>
          <p:cNvSpPr txBox="1"/>
          <p:nvPr/>
        </p:nvSpPr>
        <p:spPr>
          <a:xfrm>
            <a:off x="4130375" y="1155050"/>
            <a:ext cx="4652700" cy="832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CA" sz="1700">
                <a:solidFill>
                  <a:srgbClr val="2D3748"/>
                </a:solidFill>
              </a:rPr>
              <a:t>Geolocation technology offers </a:t>
            </a:r>
            <a:r>
              <a:rPr lang="en-CA" sz="1700">
                <a:solidFill>
                  <a:srgbClr val="0000FF"/>
                </a:solidFill>
              </a:rPr>
              <a:t>numerous advantages</a:t>
            </a:r>
            <a:r>
              <a:rPr lang="en-CA" sz="1700">
                <a:solidFill>
                  <a:srgbClr val="2D3748"/>
                </a:solidFill>
              </a:rPr>
              <a:t> for businesses.</a:t>
            </a:r>
            <a:endParaRPr sz="1700">
              <a:solidFill>
                <a:srgbClr val="2D3748"/>
              </a:solidFill>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26"/>
          <p:cNvSpPr txBox="1"/>
          <p:nvPr>
            <p:ph idx="4294967295" type="title"/>
          </p:nvPr>
        </p:nvSpPr>
        <p:spPr>
          <a:xfrm>
            <a:off x="4062225" y="299050"/>
            <a:ext cx="4419900" cy="6090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1800"/>
              </a:spcBef>
              <a:spcAft>
                <a:spcPts val="0"/>
              </a:spcAft>
              <a:buNone/>
            </a:pPr>
            <a:r>
              <a:rPr lang="en-CA" sz="2500">
                <a:solidFill>
                  <a:srgbClr val="0000FF"/>
                </a:solidFill>
                <a:latin typeface="Arial"/>
                <a:ea typeface="Arial"/>
                <a:cs typeface="Arial"/>
                <a:sym typeface="Arial"/>
              </a:rPr>
              <a:t>Benefits of the geolocation API </a:t>
            </a:r>
            <a:endParaRPr sz="2500">
              <a:solidFill>
                <a:srgbClr val="0000FF"/>
              </a:solidFill>
              <a:latin typeface="Arial"/>
              <a:ea typeface="Arial"/>
              <a:cs typeface="Arial"/>
              <a:sym typeface="Arial"/>
            </a:endParaRPr>
          </a:p>
          <a:p>
            <a:pPr indent="0" lvl="0" marL="0" rtl="0" algn="ctr">
              <a:spcBef>
                <a:spcPts val="0"/>
              </a:spcBef>
              <a:spcAft>
                <a:spcPts val="0"/>
              </a:spcAft>
              <a:buNone/>
            </a:pPr>
            <a:r>
              <a:t/>
            </a:r>
            <a:endParaRPr sz="2500">
              <a:solidFill>
                <a:srgbClr val="0000FF"/>
              </a:solidFill>
              <a:latin typeface="Arial"/>
              <a:ea typeface="Arial"/>
              <a:cs typeface="Arial"/>
              <a:sym typeface="Arial"/>
            </a:endParaRPr>
          </a:p>
        </p:txBody>
      </p:sp>
      <p:sp>
        <p:nvSpPr>
          <p:cNvPr id="167" name="Google Shape;167;p26"/>
          <p:cNvSpPr txBox="1"/>
          <p:nvPr>
            <p:ph idx="4294967295" type="body"/>
          </p:nvPr>
        </p:nvSpPr>
        <p:spPr>
          <a:xfrm>
            <a:off x="4286800" y="2054800"/>
            <a:ext cx="4291800" cy="2902200"/>
          </a:xfrm>
          <a:prstGeom prst="rect">
            <a:avLst/>
          </a:prstGeom>
        </p:spPr>
        <p:txBody>
          <a:bodyPr anchorCtr="0" anchor="t" bIns="91425" lIns="91425" spcFirstLastPara="1" rIns="91425" wrap="square" tIns="91425">
            <a:normAutofit fontScale="92500"/>
          </a:bodyPr>
          <a:lstStyle/>
          <a:p>
            <a:pPr indent="0" lvl="0" marL="12700" rtl="0" algn="l">
              <a:lnSpc>
                <a:spcPct val="200000"/>
              </a:lnSpc>
              <a:spcBef>
                <a:spcPts val="1400"/>
              </a:spcBef>
              <a:spcAft>
                <a:spcPts val="0"/>
              </a:spcAft>
              <a:buNone/>
            </a:pPr>
            <a:r>
              <a:rPr b="1" lang="en-CA" sz="1600">
                <a:solidFill>
                  <a:srgbClr val="073763"/>
                </a:solidFill>
                <a:latin typeface="Arial"/>
                <a:ea typeface="Arial"/>
                <a:cs typeface="Arial"/>
                <a:sym typeface="Arial"/>
              </a:rPr>
              <a:t>●Show Accurate Product Recommendations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073763"/>
                </a:solidFill>
                <a:latin typeface="Arial"/>
                <a:ea typeface="Arial"/>
                <a:cs typeface="Arial"/>
                <a:sym typeface="Arial"/>
              </a:rPr>
              <a:t>●Give Directions to the Nearest Branch</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073763"/>
                </a:solidFill>
                <a:latin typeface="Arial"/>
                <a:ea typeface="Arial"/>
                <a:cs typeface="Arial"/>
                <a:sym typeface="Arial"/>
              </a:rPr>
              <a:t>●Provide Information on Local Events and Promotion</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b="1" lang="en-CA" sz="1600">
                <a:solidFill>
                  <a:srgbClr val="073763"/>
                </a:solidFill>
                <a:latin typeface="Arial"/>
                <a:ea typeface="Arial"/>
                <a:cs typeface="Arial"/>
                <a:sym typeface="Arial"/>
              </a:rPr>
              <a:t>●Build Brand Awareness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t/>
            </a:r>
            <a:endParaRPr sz="1400">
              <a:solidFill>
                <a:srgbClr val="1155CC"/>
              </a:solidFill>
              <a:latin typeface="Arial"/>
              <a:ea typeface="Arial"/>
              <a:cs typeface="Arial"/>
              <a:sym typeface="Arial"/>
            </a:endParaRPr>
          </a:p>
        </p:txBody>
      </p:sp>
      <p:sp>
        <p:nvSpPr>
          <p:cNvPr id="168" name="Google Shape;168;p26"/>
          <p:cNvSpPr txBox="1"/>
          <p:nvPr/>
        </p:nvSpPr>
        <p:spPr>
          <a:xfrm>
            <a:off x="4286800" y="908050"/>
            <a:ext cx="3770400" cy="104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CA" sz="1700">
                <a:solidFill>
                  <a:srgbClr val="2D3748"/>
                </a:solidFill>
              </a:rPr>
              <a:t>It enhance the </a:t>
            </a:r>
            <a:r>
              <a:rPr lang="en-CA" sz="1700">
                <a:solidFill>
                  <a:srgbClr val="0000FF"/>
                </a:solidFill>
              </a:rPr>
              <a:t>customer experience</a:t>
            </a:r>
            <a:r>
              <a:rPr lang="en-CA" sz="1700">
                <a:solidFill>
                  <a:srgbClr val="2D3748"/>
                </a:solidFill>
              </a:rPr>
              <a:t> by </a:t>
            </a:r>
            <a:r>
              <a:rPr lang="en-CA" sz="1700">
                <a:solidFill>
                  <a:srgbClr val="0000FF"/>
                </a:solidFill>
              </a:rPr>
              <a:t>personalizing the content</a:t>
            </a:r>
            <a:r>
              <a:rPr lang="en-CA" sz="1700">
                <a:solidFill>
                  <a:srgbClr val="2D3748"/>
                </a:solidFill>
              </a:rPr>
              <a:t> based on their location.</a:t>
            </a:r>
            <a:endParaRPr sz="1700">
              <a:solidFill>
                <a:srgbClr val="2D3748"/>
              </a:solidFill>
            </a:endParaRPr>
          </a:p>
          <a:p>
            <a:pPr indent="0" lvl="0" marL="0" rtl="0" algn="l">
              <a:spcBef>
                <a:spcPts val="0"/>
              </a:spcBef>
              <a:spcAft>
                <a:spcPts val="0"/>
              </a:spcAft>
              <a:buNone/>
            </a:pPr>
            <a:r>
              <a:t/>
            </a:r>
            <a:endParaRPr sz="1700">
              <a:solidFill>
                <a:srgbClr val="2D3748"/>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27"/>
          <p:cNvSpPr txBox="1"/>
          <p:nvPr>
            <p:ph idx="4294967295" type="title"/>
          </p:nvPr>
        </p:nvSpPr>
        <p:spPr>
          <a:xfrm>
            <a:off x="4399075" y="235825"/>
            <a:ext cx="44079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800"/>
              </a:spcBef>
              <a:spcAft>
                <a:spcPts val="0"/>
              </a:spcAft>
              <a:buNone/>
            </a:pPr>
            <a:r>
              <a:rPr lang="en-CA" sz="2500">
                <a:solidFill>
                  <a:srgbClr val="0000FF"/>
                </a:solidFill>
                <a:latin typeface="Arial"/>
                <a:ea typeface="Arial"/>
                <a:cs typeface="Arial"/>
                <a:sym typeface="Arial"/>
              </a:rPr>
              <a:t>Security &amp; Privacy Concerns</a:t>
            </a:r>
            <a:endParaRPr sz="2500">
              <a:solidFill>
                <a:srgbClr val="0000FF"/>
              </a:solidFill>
              <a:latin typeface="Arial"/>
              <a:ea typeface="Arial"/>
              <a:cs typeface="Arial"/>
              <a:sym typeface="Arial"/>
            </a:endParaRPr>
          </a:p>
          <a:p>
            <a:pPr indent="0" lvl="0" marL="0" rtl="0" algn="ctr">
              <a:lnSpc>
                <a:spcPct val="115000"/>
              </a:lnSpc>
              <a:spcBef>
                <a:spcPts val="1800"/>
              </a:spcBef>
              <a:spcAft>
                <a:spcPts val="0"/>
              </a:spcAft>
              <a:buNone/>
            </a:pPr>
            <a:r>
              <a:rPr lang="en-CA" sz="2500">
                <a:solidFill>
                  <a:srgbClr val="0000FF"/>
                </a:solidFill>
                <a:latin typeface="Arial"/>
                <a:ea typeface="Arial"/>
                <a:cs typeface="Arial"/>
                <a:sym typeface="Arial"/>
              </a:rPr>
              <a:t> </a:t>
            </a:r>
            <a:endParaRPr sz="2500">
              <a:solidFill>
                <a:srgbClr val="0000FF"/>
              </a:solidFill>
              <a:latin typeface="Arial"/>
              <a:ea typeface="Arial"/>
              <a:cs typeface="Arial"/>
              <a:sym typeface="Arial"/>
            </a:endParaRPr>
          </a:p>
          <a:p>
            <a:pPr indent="0" lvl="0" marL="0" rtl="0" algn="l">
              <a:spcBef>
                <a:spcPts val="0"/>
              </a:spcBef>
              <a:spcAft>
                <a:spcPts val="0"/>
              </a:spcAft>
              <a:buNone/>
            </a:pPr>
            <a:r>
              <a:t/>
            </a:r>
            <a:endParaRPr sz="2500">
              <a:solidFill>
                <a:srgbClr val="0000FF"/>
              </a:solidFill>
              <a:latin typeface="Arial"/>
              <a:ea typeface="Arial"/>
              <a:cs typeface="Arial"/>
              <a:sym typeface="Arial"/>
            </a:endParaRPr>
          </a:p>
        </p:txBody>
      </p:sp>
      <p:sp>
        <p:nvSpPr>
          <p:cNvPr id="174" name="Google Shape;174;p27"/>
          <p:cNvSpPr txBox="1"/>
          <p:nvPr>
            <p:ph idx="4294967295" type="body"/>
          </p:nvPr>
        </p:nvSpPr>
        <p:spPr>
          <a:xfrm>
            <a:off x="4314875" y="2571750"/>
            <a:ext cx="4291800" cy="2452800"/>
          </a:xfrm>
          <a:prstGeom prst="rect">
            <a:avLst/>
          </a:prstGeom>
        </p:spPr>
        <p:txBody>
          <a:bodyPr anchorCtr="0" anchor="t" bIns="91425" lIns="91425" spcFirstLastPara="1" rIns="91425" wrap="square" tIns="91425">
            <a:noAutofit/>
          </a:bodyPr>
          <a:lstStyle/>
          <a:p>
            <a:pPr indent="0" lvl="0" marL="12700" rtl="0" algn="l">
              <a:lnSpc>
                <a:spcPct val="200000"/>
              </a:lnSpc>
              <a:spcBef>
                <a:spcPts val="1400"/>
              </a:spcBef>
              <a:spcAft>
                <a:spcPts val="0"/>
              </a:spcAft>
              <a:buSzPts val="1018"/>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Provide clear and transparent privacy policies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SzPts val="1018"/>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Obtain explicit user consent</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SzPts val="1018"/>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Implement security measures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SzPts val="1018"/>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Use reputable third-party providers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SzPts val="1018"/>
              <a:buNone/>
            </a:pPr>
            <a:r>
              <a:t/>
            </a:r>
            <a:endParaRPr sz="1600">
              <a:solidFill>
                <a:srgbClr val="073763"/>
              </a:solidFill>
              <a:latin typeface="Arial"/>
              <a:ea typeface="Arial"/>
              <a:cs typeface="Arial"/>
              <a:sym typeface="Arial"/>
            </a:endParaRPr>
          </a:p>
        </p:txBody>
      </p:sp>
      <p:sp>
        <p:nvSpPr>
          <p:cNvPr id="175" name="Google Shape;175;p27"/>
          <p:cNvSpPr txBox="1"/>
          <p:nvPr/>
        </p:nvSpPr>
        <p:spPr>
          <a:xfrm>
            <a:off x="4399075" y="771025"/>
            <a:ext cx="4143300" cy="169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CA" sz="1700">
                <a:solidFill>
                  <a:srgbClr val="2D3748"/>
                </a:solidFill>
              </a:rPr>
              <a:t>Since the </a:t>
            </a:r>
            <a:r>
              <a:rPr lang="en-CA" sz="1700">
                <a:solidFill>
                  <a:srgbClr val="0000FF"/>
                </a:solidFill>
              </a:rPr>
              <a:t>geolocation API</a:t>
            </a:r>
            <a:r>
              <a:rPr lang="en-CA" sz="1700">
                <a:solidFill>
                  <a:srgbClr val="2D3748"/>
                </a:solidFill>
              </a:rPr>
              <a:t> gives </a:t>
            </a:r>
            <a:r>
              <a:rPr lang="en-CA" sz="1700">
                <a:solidFill>
                  <a:srgbClr val="FF0000"/>
                </a:solidFill>
              </a:rPr>
              <a:t>access to sensitive data</a:t>
            </a:r>
            <a:r>
              <a:rPr lang="en-CA" sz="1700">
                <a:solidFill>
                  <a:srgbClr val="2D3748"/>
                </a:solidFill>
              </a:rPr>
              <a:t>, businesses must follow the below best practices to ensure a </a:t>
            </a:r>
            <a:r>
              <a:rPr lang="en-CA" sz="1700">
                <a:solidFill>
                  <a:srgbClr val="0000FF"/>
                </a:solidFill>
              </a:rPr>
              <a:t>transparent customer experience</a:t>
            </a:r>
            <a:r>
              <a:rPr lang="en-CA" sz="1700">
                <a:solidFill>
                  <a:srgbClr val="2D3748"/>
                </a:solidFill>
              </a:rPr>
              <a:t> and </a:t>
            </a:r>
            <a:r>
              <a:rPr lang="en-CA" sz="1700">
                <a:solidFill>
                  <a:srgbClr val="0000FF"/>
                </a:solidFill>
              </a:rPr>
              <a:t>establish trust</a:t>
            </a:r>
            <a:r>
              <a:rPr lang="en-CA" sz="1700">
                <a:solidFill>
                  <a:srgbClr val="2D3748"/>
                </a:solidFill>
              </a:rPr>
              <a:t> with their website visitors.</a:t>
            </a:r>
            <a:endParaRPr sz="1700">
              <a:solidFill>
                <a:srgbClr val="2D3748"/>
              </a:solidFill>
            </a:endParaRPr>
          </a:p>
          <a:p>
            <a:pPr indent="0" lvl="0" marL="0" rtl="0" algn="l">
              <a:spcBef>
                <a:spcPts val="1200"/>
              </a:spcBef>
              <a:spcAft>
                <a:spcPts val="0"/>
              </a:spcAft>
              <a:buNone/>
            </a:pPr>
            <a:r>
              <a:t/>
            </a:r>
            <a:endParaRPr sz="1700">
              <a:solidFill>
                <a:srgbClr val="2D3748"/>
              </a:solidFill>
            </a:endParaRPr>
          </a:p>
        </p:txBody>
      </p:sp>
      <p:pic>
        <p:nvPicPr>
          <p:cNvPr id="176" name="Google Shape;176;p27"/>
          <p:cNvPicPr preferRelativeResize="0"/>
          <p:nvPr/>
        </p:nvPicPr>
        <p:blipFill>
          <a:blip r:embed="rId4">
            <a:alphaModFix/>
          </a:blip>
          <a:stretch>
            <a:fillRect/>
          </a:stretch>
        </p:blipFill>
        <p:spPr>
          <a:xfrm>
            <a:off x="124825" y="3113975"/>
            <a:ext cx="3929825" cy="1566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8"/>
          <p:cNvSpPr txBox="1"/>
          <p:nvPr>
            <p:ph idx="4294967295" type="title"/>
          </p:nvPr>
        </p:nvSpPr>
        <p:spPr>
          <a:xfrm>
            <a:off x="4627675" y="175650"/>
            <a:ext cx="4291800" cy="5352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800"/>
              </a:spcBef>
              <a:spcAft>
                <a:spcPts val="0"/>
              </a:spcAft>
              <a:buNone/>
            </a:pPr>
            <a:r>
              <a:rPr lang="en-CA" sz="2500">
                <a:solidFill>
                  <a:srgbClr val="0000FF"/>
                </a:solidFill>
                <a:latin typeface="Arial"/>
                <a:ea typeface="Arial"/>
                <a:cs typeface="Arial"/>
                <a:sym typeface="Arial"/>
              </a:rPr>
              <a:t>Security &amp; Privacy Concerns</a:t>
            </a:r>
            <a:endParaRPr sz="2500">
              <a:solidFill>
                <a:srgbClr val="0000FF"/>
              </a:solidFill>
              <a:latin typeface="Arial"/>
              <a:ea typeface="Arial"/>
              <a:cs typeface="Arial"/>
              <a:sym typeface="Arial"/>
            </a:endParaRPr>
          </a:p>
          <a:p>
            <a:pPr indent="0" lvl="0" marL="0" rtl="0" algn="ctr">
              <a:lnSpc>
                <a:spcPct val="115000"/>
              </a:lnSpc>
              <a:spcBef>
                <a:spcPts val="1800"/>
              </a:spcBef>
              <a:spcAft>
                <a:spcPts val="0"/>
              </a:spcAft>
              <a:buNone/>
            </a:pPr>
            <a:r>
              <a:rPr lang="en-CA" sz="2500">
                <a:solidFill>
                  <a:srgbClr val="0000FF"/>
                </a:solidFill>
                <a:latin typeface="Arial"/>
                <a:ea typeface="Arial"/>
                <a:cs typeface="Arial"/>
                <a:sym typeface="Arial"/>
              </a:rPr>
              <a:t> </a:t>
            </a:r>
            <a:endParaRPr sz="2500">
              <a:solidFill>
                <a:srgbClr val="0000FF"/>
              </a:solidFill>
              <a:latin typeface="Arial"/>
              <a:ea typeface="Arial"/>
              <a:cs typeface="Arial"/>
              <a:sym typeface="Arial"/>
            </a:endParaRPr>
          </a:p>
          <a:p>
            <a:pPr indent="0" lvl="0" marL="0" rtl="0" algn="l">
              <a:spcBef>
                <a:spcPts val="0"/>
              </a:spcBef>
              <a:spcAft>
                <a:spcPts val="0"/>
              </a:spcAft>
              <a:buNone/>
            </a:pPr>
            <a:r>
              <a:t/>
            </a:r>
            <a:endParaRPr sz="2500">
              <a:solidFill>
                <a:srgbClr val="0000FF"/>
              </a:solidFill>
              <a:latin typeface="Arial"/>
              <a:ea typeface="Arial"/>
              <a:cs typeface="Arial"/>
              <a:sym typeface="Arial"/>
            </a:endParaRPr>
          </a:p>
        </p:txBody>
      </p:sp>
      <p:sp>
        <p:nvSpPr>
          <p:cNvPr id="182" name="Google Shape;182;p28"/>
          <p:cNvSpPr txBox="1"/>
          <p:nvPr>
            <p:ph idx="4294967295" type="body"/>
          </p:nvPr>
        </p:nvSpPr>
        <p:spPr>
          <a:xfrm>
            <a:off x="4271200" y="2639850"/>
            <a:ext cx="4291800" cy="1674900"/>
          </a:xfrm>
          <a:prstGeom prst="rect">
            <a:avLst/>
          </a:prstGeom>
        </p:spPr>
        <p:txBody>
          <a:bodyPr anchorCtr="0" anchor="t" bIns="91425" lIns="91425" spcFirstLastPara="1" rIns="91425" wrap="square" tIns="91425">
            <a:noAutofit/>
          </a:bodyPr>
          <a:lstStyle/>
          <a:p>
            <a:pPr indent="0" lvl="0" marL="12700" rtl="0" algn="l">
              <a:lnSpc>
                <a:spcPct val="200000"/>
              </a:lnSpc>
              <a:spcBef>
                <a:spcPts val="1400"/>
              </a:spcBef>
              <a:spcAft>
                <a:spcPts val="0"/>
              </a:spcAft>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Use reputable third-party providers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Comply with applicable laws</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rPr lang="en-CA" sz="1600">
                <a:solidFill>
                  <a:srgbClr val="073763"/>
                </a:solidFill>
                <a:latin typeface="Arial"/>
                <a:ea typeface="Arial"/>
                <a:cs typeface="Arial"/>
                <a:sym typeface="Arial"/>
              </a:rPr>
              <a:t>●</a:t>
            </a:r>
            <a:r>
              <a:rPr b="1" lang="en-CA" sz="1600">
                <a:solidFill>
                  <a:srgbClr val="073763"/>
                </a:solidFill>
                <a:latin typeface="Arial"/>
                <a:ea typeface="Arial"/>
                <a:cs typeface="Arial"/>
                <a:sym typeface="Arial"/>
              </a:rPr>
              <a:t>Allow users to opt-out</a:t>
            </a:r>
            <a:endParaRPr b="1" sz="1600">
              <a:solidFill>
                <a:srgbClr val="073763"/>
              </a:solidFill>
              <a:latin typeface="Arial"/>
              <a:ea typeface="Arial"/>
              <a:cs typeface="Arial"/>
              <a:sym typeface="Arial"/>
            </a:endParaRPr>
          </a:p>
          <a:p>
            <a:pPr indent="0" lvl="0" marL="12700" rtl="0" algn="l">
              <a:lnSpc>
                <a:spcPct val="200000"/>
              </a:lnSpc>
              <a:spcBef>
                <a:spcPts val="0"/>
              </a:spcBef>
              <a:spcAft>
                <a:spcPts val="0"/>
              </a:spcAft>
              <a:buNone/>
            </a:pPr>
            <a:r>
              <a:t/>
            </a:r>
            <a:endParaRPr sz="1600">
              <a:solidFill>
                <a:srgbClr val="073763"/>
              </a:solidFill>
              <a:latin typeface="Arial"/>
              <a:ea typeface="Arial"/>
              <a:cs typeface="Arial"/>
              <a:sym typeface="Arial"/>
            </a:endParaRPr>
          </a:p>
        </p:txBody>
      </p:sp>
      <p:sp>
        <p:nvSpPr>
          <p:cNvPr id="183" name="Google Shape;183;p28"/>
          <p:cNvSpPr txBox="1"/>
          <p:nvPr/>
        </p:nvSpPr>
        <p:spPr>
          <a:xfrm>
            <a:off x="4271200" y="778950"/>
            <a:ext cx="4648200" cy="1792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CA" sz="1700">
                <a:solidFill>
                  <a:srgbClr val="0000FF"/>
                </a:solidFill>
              </a:rPr>
              <a:t>Geolocation technology</a:t>
            </a:r>
            <a:r>
              <a:rPr lang="en-CA" sz="1700">
                <a:solidFill>
                  <a:srgbClr val="2D3748"/>
                </a:solidFill>
              </a:rPr>
              <a:t> raises several </a:t>
            </a:r>
            <a:r>
              <a:rPr lang="en-CA" sz="1700">
                <a:solidFill>
                  <a:srgbClr val="FF0000"/>
                </a:solidFill>
              </a:rPr>
              <a:t>privacy and security risks</a:t>
            </a:r>
            <a:r>
              <a:rPr lang="en-CA" sz="1700">
                <a:solidFill>
                  <a:srgbClr val="2D3748"/>
                </a:solidFill>
              </a:rPr>
              <a:t>. One of the main concerns is the potential for </a:t>
            </a:r>
            <a:r>
              <a:rPr lang="en-CA" sz="1700">
                <a:solidFill>
                  <a:srgbClr val="0000FF"/>
                </a:solidFill>
              </a:rPr>
              <a:t>personal information </a:t>
            </a:r>
            <a:r>
              <a:rPr lang="en-CA" sz="1700">
                <a:solidFill>
                  <a:srgbClr val="2D3748"/>
                </a:solidFill>
              </a:rPr>
              <a:t>to be </a:t>
            </a:r>
            <a:r>
              <a:rPr lang="en-CA" sz="1700">
                <a:solidFill>
                  <a:srgbClr val="FF0000"/>
                </a:solidFill>
              </a:rPr>
              <a:t>tracked </a:t>
            </a:r>
            <a:r>
              <a:rPr lang="en-CA" sz="1700">
                <a:solidFill>
                  <a:srgbClr val="2D3748"/>
                </a:solidFill>
              </a:rPr>
              <a:t>and used for </a:t>
            </a:r>
            <a:r>
              <a:rPr lang="en-CA" sz="1700">
                <a:solidFill>
                  <a:srgbClr val="FF0000"/>
                </a:solidFill>
              </a:rPr>
              <a:t>targeted advertising</a:t>
            </a:r>
            <a:r>
              <a:rPr lang="en-CA" sz="1700">
                <a:solidFill>
                  <a:srgbClr val="2D3748"/>
                </a:solidFill>
              </a:rPr>
              <a:t> or even </a:t>
            </a:r>
            <a:r>
              <a:rPr lang="en-CA" sz="1700">
                <a:solidFill>
                  <a:srgbClr val="FF0000"/>
                </a:solidFill>
              </a:rPr>
              <a:t>malicious purposes.</a:t>
            </a:r>
            <a:endParaRPr sz="1700">
              <a:solidFill>
                <a:srgbClr val="FF0000"/>
              </a:solidFill>
            </a:endParaRPr>
          </a:p>
          <a:p>
            <a:pPr indent="0" lvl="0" marL="0" rtl="0" algn="l">
              <a:spcBef>
                <a:spcPts val="0"/>
              </a:spcBef>
              <a:spcAft>
                <a:spcPts val="0"/>
              </a:spcAft>
              <a:buNone/>
            </a:pPr>
            <a:r>
              <a:t/>
            </a:r>
            <a:endParaRPr sz="1700">
              <a:solidFill>
                <a:srgbClr val="2D3748"/>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5191350" y="681000"/>
            <a:ext cx="27975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sz="3000">
                <a:solidFill>
                  <a:srgbClr val="0000FF"/>
                </a:solidFill>
                <a:latin typeface="Arial"/>
                <a:ea typeface="Arial"/>
                <a:cs typeface="Arial"/>
                <a:sym typeface="Arial"/>
              </a:rPr>
              <a:t>Future Trends</a:t>
            </a:r>
            <a:endParaRPr/>
          </a:p>
        </p:txBody>
      </p:sp>
      <p:sp>
        <p:nvSpPr>
          <p:cNvPr id="189" name="Google Shape;189;p29"/>
          <p:cNvSpPr txBox="1"/>
          <p:nvPr>
            <p:ph idx="1" type="body"/>
          </p:nvPr>
        </p:nvSpPr>
        <p:spPr>
          <a:xfrm>
            <a:off x="727650" y="1417150"/>
            <a:ext cx="7688700" cy="3251100"/>
          </a:xfrm>
          <a:prstGeom prst="rect">
            <a:avLst/>
          </a:prstGeom>
        </p:spPr>
        <p:txBody>
          <a:bodyPr anchorCtr="0" anchor="t" bIns="91425" lIns="91425" spcFirstLastPara="1" rIns="91425" wrap="square" tIns="91425">
            <a:normAutofit fontScale="85000" lnSpcReduction="20000"/>
          </a:bodyPr>
          <a:lstStyle/>
          <a:p>
            <a:pPr indent="-304165" lvl="0" marL="457200" rtl="0" algn="l">
              <a:lnSpc>
                <a:spcPct val="133333"/>
              </a:lnSpc>
              <a:spcBef>
                <a:spcPts val="3000"/>
              </a:spcBef>
              <a:spcAft>
                <a:spcPts val="0"/>
              </a:spcAft>
              <a:buClr>
                <a:srgbClr val="0000FF"/>
              </a:buClr>
              <a:buSzPct val="77777"/>
              <a:buFont typeface="Arial"/>
              <a:buChar char="●"/>
            </a:pPr>
            <a:r>
              <a:rPr b="1" lang="en-CA" sz="1800">
                <a:solidFill>
                  <a:srgbClr val="0000FF"/>
                </a:solidFill>
                <a:highlight>
                  <a:srgbClr val="FFFFFF"/>
                </a:highlight>
                <a:latin typeface="Arial"/>
                <a:ea typeface="Arial"/>
                <a:cs typeface="Arial"/>
                <a:sym typeface="Arial"/>
              </a:rPr>
              <a:t>Smart Cities</a:t>
            </a:r>
            <a:endParaRPr b="1" sz="1400">
              <a:solidFill>
                <a:srgbClr val="0000FF"/>
              </a:solidFill>
              <a:latin typeface="Arial"/>
              <a:ea typeface="Arial"/>
              <a:cs typeface="Arial"/>
              <a:sym typeface="Arial"/>
            </a:endParaRPr>
          </a:p>
          <a:p>
            <a:pPr indent="-296068" lvl="1" marL="914400" rtl="0" algn="l">
              <a:lnSpc>
                <a:spcPct val="115000"/>
              </a:lnSpc>
              <a:spcBef>
                <a:spcPts val="0"/>
              </a:spcBef>
              <a:spcAft>
                <a:spcPts val="0"/>
              </a:spcAft>
              <a:buClr>
                <a:srgbClr val="424242"/>
              </a:buClr>
              <a:buSzPct val="100000"/>
              <a:buFont typeface="Arial"/>
              <a:buChar char="○"/>
            </a:pPr>
            <a:r>
              <a:rPr b="1" lang="en-CA" sz="1250">
                <a:solidFill>
                  <a:srgbClr val="424242"/>
                </a:solidFill>
                <a:latin typeface="Arial"/>
                <a:ea typeface="Arial"/>
                <a:cs typeface="Arial"/>
                <a:sym typeface="Arial"/>
              </a:rPr>
              <a:t>Increased use of smart city infrastructure, including sensors and cameras, to help improve traffic flow and reduce congestion.</a:t>
            </a:r>
            <a:endParaRPr b="1" sz="1250">
              <a:solidFill>
                <a:srgbClr val="424242"/>
              </a:solidFill>
              <a:latin typeface="Arial"/>
              <a:ea typeface="Arial"/>
              <a:cs typeface="Arial"/>
              <a:sym typeface="Arial"/>
            </a:endParaRPr>
          </a:p>
          <a:p>
            <a:pPr indent="-304165" lvl="0" marL="457200" rtl="0" algn="l">
              <a:lnSpc>
                <a:spcPct val="133333"/>
              </a:lnSpc>
              <a:spcBef>
                <a:spcPts val="0"/>
              </a:spcBef>
              <a:spcAft>
                <a:spcPts val="0"/>
              </a:spcAft>
              <a:buClr>
                <a:srgbClr val="0000FF"/>
              </a:buClr>
              <a:buSzPct val="77777"/>
              <a:buFont typeface="Arial"/>
              <a:buChar char="●"/>
            </a:pPr>
            <a:r>
              <a:rPr b="1" lang="en-CA" sz="1800">
                <a:solidFill>
                  <a:srgbClr val="0000FF"/>
                </a:solidFill>
                <a:highlight>
                  <a:srgbClr val="FFFFFF"/>
                </a:highlight>
                <a:latin typeface="Arial"/>
                <a:ea typeface="Arial"/>
                <a:cs typeface="Arial"/>
                <a:sym typeface="Arial"/>
              </a:rPr>
              <a:t>Augmented Reality</a:t>
            </a:r>
            <a:endParaRPr b="1" sz="1800">
              <a:solidFill>
                <a:srgbClr val="0000FF"/>
              </a:solidFill>
              <a:highlight>
                <a:srgbClr val="FFFFFF"/>
              </a:highlight>
              <a:latin typeface="Arial"/>
              <a:ea typeface="Arial"/>
              <a:cs typeface="Arial"/>
              <a:sym typeface="Arial"/>
            </a:endParaRPr>
          </a:p>
          <a:p>
            <a:pPr indent="-296068" lvl="1" marL="914400" rtl="0" algn="l">
              <a:lnSpc>
                <a:spcPct val="133333"/>
              </a:lnSpc>
              <a:spcBef>
                <a:spcPts val="0"/>
              </a:spcBef>
              <a:spcAft>
                <a:spcPts val="0"/>
              </a:spcAft>
              <a:buClr>
                <a:srgbClr val="424242"/>
              </a:buClr>
              <a:buSzPct val="100000"/>
              <a:buFont typeface="Arial"/>
              <a:buChar char="○"/>
            </a:pPr>
            <a:r>
              <a:rPr b="1" lang="en-CA" sz="1250">
                <a:solidFill>
                  <a:srgbClr val="424242"/>
                </a:solidFill>
                <a:highlight>
                  <a:srgbClr val="FFFFFF"/>
                </a:highlight>
                <a:latin typeface="Arial"/>
                <a:ea typeface="Arial"/>
                <a:cs typeface="Arial"/>
                <a:sym typeface="Arial"/>
              </a:rPr>
              <a:t>Location-based AR experiences require accurate geospatial data, real-time sensor inputs, and reliable network infrastructure to seamlessly overlay digital content onto the physical world, ensuring an immersive and responsive user experience.</a:t>
            </a:r>
            <a:endParaRPr b="1" sz="1250">
              <a:solidFill>
                <a:srgbClr val="424242"/>
              </a:solidFill>
              <a:highlight>
                <a:srgbClr val="FFFFFF"/>
              </a:highlight>
              <a:latin typeface="Arial"/>
              <a:ea typeface="Arial"/>
              <a:cs typeface="Arial"/>
              <a:sym typeface="Arial"/>
            </a:endParaRPr>
          </a:p>
          <a:p>
            <a:pPr indent="-304165" lvl="0" marL="457200" rtl="0" algn="l">
              <a:lnSpc>
                <a:spcPct val="133333"/>
              </a:lnSpc>
              <a:spcBef>
                <a:spcPts val="0"/>
              </a:spcBef>
              <a:spcAft>
                <a:spcPts val="0"/>
              </a:spcAft>
              <a:buClr>
                <a:srgbClr val="0000FF"/>
              </a:buClr>
              <a:buSzPct val="77777"/>
              <a:buFont typeface="Arial"/>
              <a:buChar char="●"/>
            </a:pPr>
            <a:r>
              <a:rPr b="1" lang="en-CA" sz="1800">
                <a:solidFill>
                  <a:srgbClr val="0000FF"/>
                </a:solidFill>
                <a:highlight>
                  <a:srgbClr val="FFFFFF"/>
                </a:highlight>
                <a:latin typeface="Arial"/>
                <a:ea typeface="Arial"/>
                <a:cs typeface="Arial"/>
                <a:sym typeface="Arial"/>
              </a:rPr>
              <a:t>Location-Based Marketing</a:t>
            </a:r>
            <a:endParaRPr b="1" sz="1200">
              <a:solidFill>
                <a:srgbClr val="0000FF"/>
              </a:solidFill>
              <a:highlight>
                <a:srgbClr val="FFFFFF"/>
              </a:highlight>
              <a:latin typeface="Arial"/>
              <a:ea typeface="Arial"/>
              <a:cs typeface="Arial"/>
              <a:sym typeface="Arial"/>
            </a:endParaRPr>
          </a:p>
          <a:p>
            <a:pPr indent="-304165" lvl="0" marL="457200" rtl="0" algn="l">
              <a:lnSpc>
                <a:spcPct val="133333"/>
              </a:lnSpc>
              <a:spcBef>
                <a:spcPts val="0"/>
              </a:spcBef>
              <a:spcAft>
                <a:spcPts val="0"/>
              </a:spcAft>
              <a:buClr>
                <a:srgbClr val="0000FF"/>
              </a:buClr>
              <a:buSzPct val="77777"/>
              <a:buFont typeface="Arial"/>
              <a:buChar char="●"/>
            </a:pPr>
            <a:r>
              <a:rPr b="1" lang="en-CA" sz="1800">
                <a:solidFill>
                  <a:srgbClr val="0000FF"/>
                </a:solidFill>
                <a:highlight>
                  <a:srgbClr val="FFFFFF"/>
                </a:highlight>
                <a:latin typeface="Arial"/>
                <a:ea typeface="Arial"/>
                <a:cs typeface="Arial"/>
                <a:sym typeface="Arial"/>
              </a:rPr>
              <a:t>Increasing Mobile Availability in the Developing World</a:t>
            </a:r>
            <a:endParaRPr b="1" sz="1800">
              <a:solidFill>
                <a:srgbClr val="0000FF"/>
              </a:solidFill>
              <a:highlight>
                <a:srgbClr val="FFFFFF"/>
              </a:highlight>
              <a:latin typeface="Arial"/>
              <a:ea typeface="Arial"/>
              <a:cs typeface="Arial"/>
              <a:sym typeface="Arial"/>
            </a:endParaRPr>
          </a:p>
          <a:p>
            <a:pPr indent="-293369" lvl="1" marL="914400" rtl="0" algn="l">
              <a:lnSpc>
                <a:spcPct val="133333"/>
              </a:lnSpc>
              <a:spcBef>
                <a:spcPts val="0"/>
              </a:spcBef>
              <a:spcAft>
                <a:spcPts val="0"/>
              </a:spcAft>
              <a:buClr>
                <a:srgbClr val="424242"/>
              </a:buClr>
              <a:buSzPct val="100000"/>
              <a:buFont typeface="Arial"/>
              <a:buChar char="○"/>
            </a:pPr>
            <a:r>
              <a:rPr b="1" lang="en-CA" sz="1200">
                <a:solidFill>
                  <a:srgbClr val="424242"/>
                </a:solidFill>
                <a:highlight>
                  <a:srgbClr val="FFFFFF"/>
                </a:highlight>
                <a:latin typeface="Arial"/>
                <a:ea typeface="Arial"/>
                <a:cs typeface="Arial"/>
                <a:sym typeface="Arial"/>
              </a:rPr>
              <a:t>The rise to over one billion smartphones by 2025 offers developers a huge opportunity to create innovative location-based services for growing industries.</a:t>
            </a:r>
            <a:endParaRPr b="1" sz="1200">
              <a:solidFill>
                <a:srgbClr val="424242"/>
              </a:solidFill>
              <a:highlight>
                <a:srgbClr val="FFFFFF"/>
              </a:highlight>
              <a:latin typeface="Arial"/>
              <a:ea typeface="Arial"/>
              <a:cs typeface="Arial"/>
              <a:sym typeface="Arial"/>
            </a:endParaRPr>
          </a:p>
          <a:p>
            <a:pPr indent="-304165" lvl="0" marL="457200" rtl="0" algn="l">
              <a:lnSpc>
                <a:spcPct val="133333"/>
              </a:lnSpc>
              <a:spcBef>
                <a:spcPts val="0"/>
              </a:spcBef>
              <a:spcAft>
                <a:spcPts val="0"/>
              </a:spcAft>
              <a:buClr>
                <a:srgbClr val="0000FF"/>
              </a:buClr>
              <a:buSzPct val="77777"/>
              <a:buFont typeface="Arial"/>
              <a:buChar char="●"/>
            </a:pPr>
            <a:r>
              <a:rPr b="1" lang="en-CA" sz="1800">
                <a:solidFill>
                  <a:srgbClr val="0000FF"/>
                </a:solidFill>
                <a:highlight>
                  <a:srgbClr val="FFFFFF"/>
                </a:highlight>
                <a:latin typeface="Arial"/>
                <a:ea typeface="Arial"/>
                <a:cs typeface="Arial"/>
                <a:sym typeface="Arial"/>
              </a:rPr>
              <a:t>Autonomous Vehicles and Drone Delivery</a:t>
            </a:r>
            <a:endParaRPr b="1" sz="1800">
              <a:solidFill>
                <a:srgbClr val="0000FF"/>
              </a:solidFill>
              <a:highlight>
                <a:srgbClr val="FFFFFF"/>
              </a:highlight>
              <a:latin typeface="Arial"/>
              <a:ea typeface="Arial"/>
              <a:cs typeface="Arial"/>
              <a:sym typeface="Arial"/>
            </a:endParaRPr>
          </a:p>
          <a:p>
            <a:pPr indent="-293369" lvl="1" marL="914400" rtl="0" algn="l">
              <a:lnSpc>
                <a:spcPct val="133333"/>
              </a:lnSpc>
              <a:spcBef>
                <a:spcPts val="0"/>
              </a:spcBef>
              <a:spcAft>
                <a:spcPts val="0"/>
              </a:spcAft>
              <a:buClr>
                <a:srgbClr val="424242"/>
              </a:buClr>
              <a:buSzPct val="100000"/>
              <a:buFont typeface="Arial"/>
              <a:buChar char="○"/>
            </a:pPr>
            <a:r>
              <a:rPr b="1" lang="en-CA" sz="1200">
                <a:solidFill>
                  <a:srgbClr val="424242"/>
                </a:solidFill>
                <a:highlight>
                  <a:srgbClr val="FFFFFF"/>
                </a:highlight>
                <a:latin typeface="Arial"/>
                <a:ea typeface="Arial"/>
                <a:cs typeface="Arial"/>
                <a:sym typeface="Arial"/>
              </a:rPr>
              <a:t>Autonomous vehicles and drones rely on geolocation technology and points-of-interest data for precise navigation and efficient route mapping.</a:t>
            </a:r>
            <a:endParaRPr b="1" sz="1200">
              <a:solidFill>
                <a:srgbClr val="424242"/>
              </a:solidFill>
              <a:highlight>
                <a:srgbClr val="FFFFFF"/>
              </a:highlight>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4"/>
          <p:cNvPicPr preferRelativeResize="0"/>
          <p:nvPr/>
        </p:nvPicPr>
        <p:blipFill>
          <a:blip r:embed="rId3">
            <a:alphaModFix/>
          </a:blip>
          <a:stretch>
            <a:fillRect/>
          </a:stretch>
        </p:blipFill>
        <p:spPr>
          <a:xfrm>
            <a:off x="0" y="481300"/>
            <a:ext cx="9144000" cy="4662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15"/>
          <p:cNvSpPr txBox="1"/>
          <p:nvPr>
            <p:ph idx="4294967295" type="title"/>
          </p:nvPr>
        </p:nvSpPr>
        <p:spPr>
          <a:xfrm>
            <a:off x="3482200" y="365700"/>
            <a:ext cx="5492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sz="2500">
                <a:solidFill>
                  <a:srgbClr val="0000FF"/>
                </a:solidFill>
                <a:latin typeface="Arial"/>
                <a:ea typeface="Arial"/>
                <a:cs typeface="Arial"/>
                <a:sym typeface="Arial"/>
              </a:rPr>
              <a:t>Key points to understand about APIs</a:t>
            </a:r>
            <a:endParaRPr>
              <a:solidFill>
                <a:srgbClr val="0000FF"/>
              </a:solidFill>
            </a:endParaRPr>
          </a:p>
        </p:txBody>
      </p:sp>
      <p:sp>
        <p:nvSpPr>
          <p:cNvPr id="96" name="Google Shape;96;p15"/>
          <p:cNvSpPr txBox="1"/>
          <p:nvPr/>
        </p:nvSpPr>
        <p:spPr>
          <a:xfrm>
            <a:off x="879675" y="1276625"/>
            <a:ext cx="7844700" cy="33477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CA" sz="1300">
                <a:solidFill>
                  <a:srgbClr val="0000FF"/>
                </a:solidFill>
              </a:rPr>
              <a:t>Definition</a:t>
            </a:r>
            <a:r>
              <a:rPr lang="en-CA" sz="1300">
                <a:solidFill>
                  <a:srgbClr val="0000FF"/>
                </a:solidFill>
              </a:rPr>
              <a:t>: </a:t>
            </a:r>
            <a:r>
              <a:rPr lang="en-CA" sz="1300"/>
              <a:t>An API (Application Programming Interface) is a set of rules and protocols that allows different software applications to communicate with each other.</a:t>
            </a:r>
            <a:endParaRPr sz="1300"/>
          </a:p>
          <a:p>
            <a:pPr indent="-311150" lvl="0" marL="457200" rtl="0" algn="l">
              <a:lnSpc>
                <a:spcPct val="150000"/>
              </a:lnSpc>
              <a:spcBef>
                <a:spcPts val="0"/>
              </a:spcBef>
              <a:spcAft>
                <a:spcPts val="0"/>
              </a:spcAft>
              <a:buSzPts val="1300"/>
              <a:buChar char="●"/>
            </a:pPr>
            <a:r>
              <a:rPr b="1" lang="en-CA" sz="1300">
                <a:solidFill>
                  <a:srgbClr val="0000FF"/>
                </a:solidFill>
              </a:rPr>
              <a:t>Purpose</a:t>
            </a:r>
            <a:r>
              <a:rPr lang="en-CA" sz="1300">
                <a:solidFill>
                  <a:srgbClr val="0000FF"/>
                </a:solidFill>
              </a:rPr>
              <a:t>:</a:t>
            </a:r>
            <a:r>
              <a:rPr lang="en-CA" sz="1300"/>
              <a:t> APIs enable systems to exchange data and functionality, making it possible for one program to request services or data from another without needing to understand its internal workings.</a:t>
            </a:r>
            <a:endParaRPr sz="1300"/>
          </a:p>
          <a:p>
            <a:pPr indent="-311150" lvl="0" marL="457200" rtl="0" algn="l">
              <a:lnSpc>
                <a:spcPct val="150000"/>
              </a:lnSpc>
              <a:spcBef>
                <a:spcPts val="0"/>
              </a:spcBef>
              <a:spcAft>
                <a:spcPts val="0"/>
              </a:spcAft>
              <a:buSzPts val="1300"/>
              <a:buChar char="●"/>
            </a:pPr>
            <a:r>
              <a:rPr b="1" lang="en-CA" sz="1300">
                <a:solidFill>
                  <a:srgbClr val="0000FF"/>
                </a:solidFill>
              </a:rPr>
              <a:t>Types</a:t>
            </a:r>
            <a:r>
              <a:rPr lang="en-CA" sz="1300">
                <a:solidFill>
                  <a:srgbClr val="0000FF"/>
                </a:solidFill>
              </a:rPr>
              <a:t>:</a:t>
            </a:r>
            <a:r>
              <a:rPr lang="en-CA" sz="1300"/>
              <a:t> There are various types of APIs, including web APIs (HTTP-based), library APIs (for programming languages), and operating system APIs (for interacting with system-level resources).</a:t>
            </a:r>
            <a:endParaRPr sz="1300"/>
          </a:p>
          <a:p>
            <a:pPr indent="-311150" lvl="0" marL="457200" rtl="0" algn="l">
              <a:lnSpc>
                <a:spcPct val="150000"/>
              </a:lnSpc>
              <a:spcBef>
                <a:spcPts val="0"/>
              </a:spcBef>
              <a:spcAft>
                <a:spcPts val="0"/>
              </a:spcAft>
              <a:buSzPts val="1300"/>
              <a:buChar char="●"/>
            </a:pPr>
            <a:r>
              <a:rPr b="1" lang="en-CA" sz="1300">
                <a:solidFill>
                  <a:srgbClr val="0000FF"/>
                </a:solidFill>
              </a:rPr>
              <a:t>Endpoints</a:t>
            </a:r>
            <a:r>
              <a:rPr lang="en-CA" sz="1300">
                <a:solidFill>
                  <a:srgbClr val="0000FF"/>
                </a:solidFill>
              </a:rPr>
              <a:t>: </a:t>
            </a:r>
            <a:r>
              <a:rPr lang="en-CA" sz="1300"/>
              <a:t>APIs typically expose endpoints, which are specific URLs or paths where services or data can be accessed.</a:t>
            </a:r>
            <a:endParaRPr sz="1300"/>
          </a:p>
          <a:p>
            <a:pPr indent="-311150" lvl="0" marL="457200" rtl="0" algn="l">
              <a:lnSpc>
                <a:spcPct val="150000"/>
              </a:lnSpc>
              <a:spcBef>
                <a:spcPts val="0"/>
              </a:spcBef>
              <a:spcAft>
                <a:spcPts val="0"/>
              </a:spcAft>
              <a:buSzPts val="1300"/>
              <a:buChar char="●"/>
            </a:pPr>
            <a:r>
              <a:rPr b="1" lang="en-CA" sz="1300">
                <a:solidFill>
                  <a:srgbClr val="0000FF"/>
                </a:solidFill>
              </a:rPr>
              <a:t>Request-Response Model</a:t>
            </a:r>
            <a:r>
              <a:rPr lang="en-CA" sz="1300">
                <a:solidFill>
                  <a:srgbClr val="0000FF"/>
                </a:solidFill>
              </a:rPr>
              <a:t>:</a:t>
            </a:r>
            <a:r>
              <a:rPr lang="en-CA" sz="1300"/>
              <a:t> APIs often operate on a request-response model, where a client sends a request to the server and the server responds with the requested data or service.</a:t>
            </a:r>
            <a:endParaRPr sz="1300"/>
          </a:p>
          <a:p>
            <a:pPr indent="0" lvl="0" marL="45720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16"/>
          <p:cNvSpPr txBox="1"/>
          <p:nvPr>
            <p:ph idx="4294967295" type="title"/>
          </p:nvPr>
        </p:nvSpPr>
        <p:spPr>
          <a:xfrm>
            <a:off x="3493300" y="287950"/>
            <a:ext cx="5492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sz="2500">
                <a:solidFill>
                  <a:srgbClr val="0000FF"/>
                </a:solidFill>
                <a:latin typeface="Arial"/>
                <a:ea typeface="Arial"/>
                <a:cs typeface="Arial"/>
                <a:sym typeface="Arial"/>
              </a:rPr>
              <a:t>Key points to understand about APIs</a:t>
            </a:r>
            <a:endParaRPr>
              <a:solidFill>
                <a:srgbClr val="0000FF"/>
              </a:solidFill>
            </a:endParaRPr>
          </a:p>
        </p:txBody>
      </p:sp>
      <p:sp>
        <p:nvSpPr>
          <p:cNvPr id="102" name="Google Shape;102;p16"/>
          <p:cNvSpPr txBox="1"/>
          <p:nvPr/>
        </p:nvSpPr>
        <p:spPr>
          <a:xfrm>
            <a:off x="839825" y="1147300"/>
            <a:ext cx="7844700" cy="35631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lang="en-CA" sz="1300">
                <a:solidFill>
                  <a:srgbClr val="0000FF"/>
                </a:solidFill>
              </a:rPr>
              <a:t>Authentication &amp; Security</a:t>
            </a:r>
            <a:r>
              <a:rPr lang="en-CA" sz="1300">
                <a:solidFill>
                  <a:srgbClr val="0000FF"/>
                </a:solidFill>
              </a:rPr>
              <a:t>:</a:t>
            </a:r>
            <a:r>
              <a:rPr lang="en-CA" sz="1300"/>
              <a:t> Many APIs require authentication (e.g., API keys or OAuth tokens) to ensure that only authorized users can access the data or services.</a:t>
            </a:r>
            <a:endParaRPr sz="1300"/>
          </a:p>
          <a:p>
            <a:pPr indent="-323850" lvl="0" marL="457200" rtl="0" algn="l">
              <a:lnSpc>
                <a:spcPct val="150000"/>
              </a:lnSpc>
              <a:spcBef>
                <a:spcPts val="0"/>
              </a:spcBef>
              <a:spcAft>
                <a:spcPts val="0"/>
              </a:spcAft>
              <a:buSzPts val="1500"/>
              <a:buChar char="●"/>
            </a:pPr>
            <a:r>
              <a:rPr b="1" lang="en-CA" sz="1300">
                <a:solidFill>
                  <a:srgbClr val="0000FF"/>
                </a:solidFill>
              </a:rPr>
              <a:t>Data Formats</a:t>
            </a:r>
            <a:r>
              <a:rPr lang="en-CA" sz="1300"/>
              <a:t>: APIs commonly use data formats like JSON or XML to exchange information between clients and servers.</a:t>
            </a:r>
            <a:endParaRPr sz="1300"/>
          </a:p>
          <a:p>
            <a:pPr indent="-323850" lvl="0" marL="457200" rtl="0" algn="l">
              <a:lnSpc>
                <a:spcPct val="150000"/>
              </a:lnSpc>
              <a:spcBef>
                <a:spcPts val="0"/>
              </a:spcBef>
              <a:spcAft>
                <a:spcPts val="0"/>
              </a:spcAft>
              <a:buSzPts val="1500"/>
              <a:buChar char="●"/>
            </a:pPr>
            <a:r>
              <a:rPr b="1" lang="en-CA" sz="1300">
                <a:solidFill>
                  <a:srgbClr val="0000FF"/>
                </a:solidFill>
              </a:rPr>
              <a:t>Rate Limiting</a:t>
            </a:r>
            <a:r>
              <a:rPr lang="en-CA" sz="1300">
                <a:solidFill>
                  <a:srgbClr val="0000FF"/>
                </a:solidFill>
              </a:rPr>
              <a:t>: </a:t>
            </a:r>
            <a:r>
              <a:rPr lang="en-CA" sz="1300"/>
              <a:t>Some APIs limit the number of requests that can be made in a certain time period to prevent overuse or abuse of the service.</a:t>
            </a:r>
            <a:endParaRPr sz="1300"/>
          </a:p>
          <a:p>
            <a:pPr indent="-323850" lvl="0" marL="457200" rtl="0" algn="l">
              <a:lnSpc>
                <a:spcPct val="150000"/>
              </a:lnSpc>
              <a:spcBef>
                <a:spcPts val="0"/>
              </a:spcBef>
              <a:spcAft>
                <a:spcPts val="0"/>
              </a:spcAft>
              <a:buSzPts val="1500"/>
              <a:buChar char="●"/>
            </a:pPr>
            <a:r>
              <a:rPr b="1" lang="en-CA" sz="1300">
                <a:solidFill>
                  <a:srgbClr val="0000FF"/>
                </a:solidFill>
              </a:rPr>
              <a:t>REST vs. SOAP</a:t>
            </a:r>
            <a:r>
              <a:rPr lang="en-CA" sz="1300">
                <a:solidFill>
                  <a:srgbClr val="0000FF"/>
                </a:solidFill>
              </a:rPr>
              <a:t>:</a:t>
            </a:r>
            <a:r>
              <a:rPr lang="en-CA" sz="1300"/>
              <a:t> Common architectural styles for web APIs include REST (Representational State Transfer) and SOAP (Simple Object Access Protocol), with REST being more lightweight and widely used.</a:t>
            </a:r>
            <a:endParaRPr sz="1300"/>
          </a:p>
          <a:p>
            <a:pPr indent="-323850" lvl="0" marL="457200" rtl="0" algn="l">
              <a:lnSpc>
                <a:spcPct val="150000"/>
              </a:lnSpc>
              <a:spcBef>
                <a:spcPts val="0"/>
              </a:spcBef>
              <a:spcAft>
                <a:spcPts val="0"/>
              </a:spcAft>
              <a:buSzPts val="1500"/>
              <a:buChar char="●"/>
            </a:pPr>
            <a:r>
              <a:rPr b="1" lang="en-CA" sz="1300">
                <a:solidFill>
                  <a:srgbClr val="0000FF"/>
                </a:solidFill>
              </a:rPr>
              <a:t>Documentation</a:t>
            </a:r>
            <a:r>
              <a:rPr lang="en-CA" sz="1300">
                <a:solidFill>
                  <a:srgbClr val="0000FF"/>
                </a:solidFill>
              </a:rPr>
              <a:t>:</a:t>
            </a:r>
            <a:r>
              <a:rPr lang="en-CA" sz="1300"/>
              <a:t> API documentation is crucial for developers to understand how to interact with the API, detailing available endpoints, request parameters, and response formats.</a:t>
            </a:r>
            <a:endParaRPr b="1" sz="1500">
              <a:solidFill>
                <a:srgbClr val="0000FF"/>
              </a:solidFill>
            </a:endParaRPr>
          </a:p>
          <a:p>
            <a:pPr indent="0" lvl="0" marL="45720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17"/>
          <p:cNvSpPr txBox="1"/>
          <p:nvPr>
            <p:ph idx="4294967295" type="title"/>
          </p:nvPr>
        </p:nvSpPr>
        <p:spPr>
          <a:xfrm>
            <a:off x="818900" y="268900"/>
            <a:ext cx="27036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solidFill>
                  <a:srgbClr val="0000FF"/>
                </a:solidFill>
              </a:rPr>
              <a:t>Types of APIs</a:t>
            </a:r>
            <a:endParaRPr>
              <a:solidFill>
                <a:srgbClr val="0000FF"/>
              </a:solidFill>
            </a:endParaRPr>
          </a:p>
        </p:txBody>
      </p:sp>
      <p:sp>
        <p:nvSpPr>
          <p:cNvPr id="108" name="Google Shape;108;p17"/>
          <p:cNvSpPr txBox="1"/>
          <p:nvPr>
            <p:ph idx="4294967295" type="body"/>
          </p:nvPr>
        </p:nvSpPr>
        <p:spPr>
          <a:xfrm>
            <a:off x="729450" y="1487275"/>
            <a:ext cx="5555400" cy="32412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0"/>
              </a:spcAft>
              <a:buNone/>
            </a:pPr>
            <a:r>
              <a:rPr lang="en-CA" sz="1500">
                <a:solidFill>
                  <a:srgbClr val="0000FF"/>
                </a:solidFill>
                <a:latin typeface="Arial"/>
                <a:ea typeface="Arial"/>
                <a:cs typeface="Arial"/>
                <a:sym typeface="Arial"/>
              </a:rPr>
              <a:t>●</a:t>
            </a:r>
            <a:r>
              <a:rPr b="1" lang="en-CA" sz="1500">
                <a:solidFill>
                  <a:srgbClr val="0000FF"/>
                </a:solidFill>
                <a:latin typeface="Arial"/>
                <a:ea typeface="Arial"/>
                <a:cs typeface="Arial"/>
                <a:sym typeface="Arial"/>
              </a:rPr>
              <a:t>Web APIs</a:t>
            </a:r>
            <a:r>
              <a:rPr lang="en-CA" sz="1500">
                <a:solidFill>
                  <a:srgbClr val="0000FF"/>
                </a:solidFill>
                <a:latin typeface="Arial"/>
                <a:ea typeface="Arial"/>
                <a:cs typeface="Arial"/>
                <a:sym typeface="Arial"/>
              </a:rPr>
              <a:t>:</a:t>
            </a:r>
            <a:r>
              <a:rPr lang="en-CA" sz="1500">
                <a:solidFill>
                  <a:srgbClr val="000000"/>
                </a:solidFill>
                <a:latin typeface="Arial"/>
                <a:ea typeface="Arial"/>
                <a:cs typeface="Arial"/>
                <a:sym typeface="Arial"/>
              </a:rPr>
              <a:t> APIs that allow web browsers to interact with various features or services, providing functionalities that can be used in web development</a:t>
            </a:r>
            <a:endParaRPr sz="15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CA" sz="1500">
                <a:solidFill>
                  <a:srgbClr val="0000FF"/>
                </a:solidFill>
                <a:latin typeface="Arial"/>
                <a:ea typeface="Arial"/>
                <a:cs typeface="Arial"/>
                <a:sym typeface="Arial"/>
              </a:rPr>
              <a:t>●</a:t>
            </a:r>
            <a:r>
              <a:rPr b="1" lang="en-CA" sz="1500">
                <a:solidFill>
                  <a:srgbClr val="0000FF"/>
                </a:solidFill>
                <a:latin typeface="Arial"/>
                <a:ea typeface="Arial"/>
                <a:cs typeface="Arial"/>
                <a:sym typeface="Arial"/>
              </a:rPr>
              <a:t>Library APIs</a:t>
            </a:r>
            <a:r>
              <a:rPr lang="en-CA" sz="1500">
                <a:solidFill>
                  <a:srgbClr val="000000"/>
                </a:solidFill>
                <a:latin typeface="Arial"/>
                <a:ea typeface="Arial"/>
                <a:cs typeface="Arial"/>
                <a:sym typeface="Arial"/>
              </a:rPr>
              <a:t>: Offer pre-written functions or routines that developers can use in their programs.</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CA" sz="1500">
                <a:solidFill>
                  <a:srgbClr val="0000FF"/>
                </a:solidFill>
                <a:latin typeface="Arial"/>
                <a:ea typeface="Arial"/>
                <a:cs typeface="Arial"/>
                <a:sym typeface="Arial"/>
              </a:rPr>
              <a:t>●</a:t>
            </a:r>
            <a:r>
              <a:rPr b="1" lang="en-CA" sz="1500">
                <a:solidFill>
                  <a:srgbClr val="0000FF"/>
                </a:solidFill>
                <a:latin typeface="Arial"/>
                <a:ea typeface="Arial"/>
                <a:cs typeface="Arial"/>
                <a:sym typeface="Arial"/>
              </a:rPr>
              <a:t>Operating System APIs</a:t>
            </a:r>
            <a:r>
              <a:rPr lang="en-CA" sz="1500">
                <a:solidFill>
                  <a:srgbClr val="000000"/>
                </a:solidFill>
                <a:latin typeface="Arial"/>
                <a:ea typeface="Arial"/>
                <a:cs typeface="Arial"/>
                <a:sym typeface="Arial"/>
              </a:rPr>
              <a:t>: Allow applications to interact with the operating system (e.g., accessing hardware resources).</a:t>
            </a:r>
            <a:endParaRPr sz="1600"/>
          </a:p>
        </p:txBody>
      </p:sp>
      <p:sp>
        <p:nvSpPr>
          <p:cNvPr id="109" name="Google Shape;109;p17"/>
          <p:cNvSpPr txBox="1"/>
          <p:nvPr>
            <p:ph idx="4294967295" type="title"/>
          </p:nvPr>
        </p:nvSpPr>
        <p:spPr>
          <a:xfrm>
            <a:off x="6536675" y="1721500"/>
            <a:ext cx="2210400" cy="7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CA" sz="2040"/>
              <a:t>Three important WebAPIs are</a:t>
            </a:r>
            <a:endParaRPr sz="2040"/>
          </a:p>
        </p:txBody>
      </p:sp>
      <p:sp>
        <p:nvSpPr>
          <p:cNvPr id="110" name="Google Shape;110;p17"/>
          <p:cNvSpPr txBox="1"/>
          <p:nvPr>
            <p:ph idx="4294967295" type="body"/>
          </p:nvPr>
        </p:nvSpPr>
        <p:spPr>
          <a:xfrm>
            <a:off x="6608875" y="2571750"/>
            <a:ext cx="2210400" cy="171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CA" sz="1500">
                <a:solidFill>
                  <a:srgbClr val="0000FF"/>
                </a:solidFill>
                <a:latin typeface="Arial"/>
                <a:ea typeface="Arial"/>
                <a:cs typeface="Arial"/>
                <a:sym typeface="Arial"/>
              </a:rPr>
              <a:t>Geolocation</a:t>
            </a:r>
            <a:r>
              <a:rPr lang="en-CA" sz="1500">
                <a:solidFill>
                  <a:srgbClr val="0000FF"/>
                </a:solidFill>
                <a:latin typeface="Arial"/>
                <a:ea typeface="Arial"/>
                <a:cs typeface="Arial"/>
                <a:sym typeface="Arial"/>
              </a:rPr>
              <a:t>,</a:t>
            </a:r>
            <a:endParaRPr sz="1500">
              <a:solidFill>
                <a:srgbClr val="0000FF"/>
              </a:solidFill>
              <a:latin typeface="Arial"/>
              <a:ea typeface="Arial"/>
              <a:cs typeface="Arial"/>
              <a:sym typeface="Arial"/>
            </a:endParaRPr>
          </a:p>
          <a:p>
            <a:pPr indent="0" lvl="0" marL="0" rtl="0" algn="l">
              <a:spcBef>
                <a:spcPts val="0"/>
              </a:spcBef>
              <a:spcAft>
                <a:spcPts val="0"/>
              </a:spcAft>
              <a:buNone/>
            </a:pPr>
            <a:r>
              <a:t/>
            </a:r>
            <a:endParaRPr sz="1500">
              <a:solidFill>
                <a:srgbClr val="0000FF"/>
              </a:solidFill>
              <a:latin typeface="Arial"/>
              <a:ea typeface="Arial"/>
              <a:cs typeface="Arial"/>
              <a:sym typeface="Arial"/>
            </a:endParaRPr>
          </a:p>
          <a:p>
            <a:pPr indent="0" lvl="0" marL="0" rtl="0" algn="l">
              <a:spcBef>
                <a:spcPts val="0"/>
              </a:spcBef>
              <a:spcAft>
                <a:spcPts val="0"/>
              </a:spcAft>
              <a:buNone/>
            </a:pPr>
            <a:r>
              <a:rPr b="1" lang="en-CA" sz="1500">
                <a:solidFill>
                  <a:srgbClr val="0000FF"/>
                </a:solidFill>
                <a:latin typeface="Arial"/>
                <a:ea typeface="Arial"/>
                <a:cs typeface="Arial"/>
                <a:sym typeface="Arial"/>
              </a:rPr>
              <a:t>Fetch</a:t>
            </a:r>
            <a:endParaRPr sz="1500">
              <a:solidFill>
                <a:srgbClr val="0000FF"/>
              </a:solidFill>
              <a:latin typeface="Arial"/>
              <a:ea typeface="Arial"/>
              <a:cs typeface="Arial"/>
              <a:sym typeface="Arial"/>
            </a:endParaRPr>
          </a:p>
          <a:p>
            <a:pPr indent="0" lvl="0" marL="0" rtl="0" algn="l">
              <a:spcBef>
                <a:spcPts val="0"/>
              </a:spcBef>
              <a:spcAft>
                <a:spcPts val="0"/>
              </a:spcAft>
              <a:buNone/>
            </a:pPr>
            <a:r>
              <a:t/>
            </a:r>
            <a:endParaRPr sz="1500">
              <a:solidFill>
                <a:srgbClr val="0000FF"/>
              </a:solidFill>
              <a:latin typeface="Arial"/>
              <a:ea typeface="Arial"/>
              <a:cs typeface="Arial"/>
              <a:sym typeface="Arial"/>
            </a:endParaRPr>
          </a:p>
          <a:p>
            <a:pPr indent="0" lvl="0" marL="0" rtl="0" algn="l">
              <a:spcBef>
                <a:spcPts val="0"/>
              </a:spcBef>
              <a:spcAft>
                <a:spcPts val="0"/>
              </a:spcAft>
              <a:buNone/>
            </a:pPr>
            <a:r>
              <a:rPr b="1" lang="en-CA" sz="1500">
                <a:solidFill>
                  <a:srgbClr val="0000FF"/>
                </a:solidFill>
                <a:latin typeface="Arial"/>
                <a:ea typeface="Arial"/>
                <a:cs typeface="Arial"/>
                <a:sym typeface="Arial"/>
              </a:rPr>
              <a:t>Web Storage</a:t>
            </a:r>
            <a:endParaRPr b="1" sz="1500">
              <a:solidFill>
                <a:srgbClr val="0000FF"/>
              </a:solidFill>
              <a:latin typeface="Arial"/>
              <a:ea typeface="Arial"/>
              <a:cs typeface="Arial"/>
              <a:sym typeface="Arial"/>
            </a:endParaRPr>
          </a:p>
          <a:p>
            <a:pPr indent="0" lvl="0" marL="0" rtl="0" algn="l">
              <a:lnSpc>
                <a:spcPct val="115000"/>
              </a:lnSpc>
              <a:spcBef>
                <a:spcPts val="0"/>
              </a:spcBef>
              <a:spcAft>
                <a:spcPts val="0"/>
              </a:spcAft>
              <a:buNone/>
            </a:pPr>
            <a:r>
              <a:t/>
            </a:r>
            <a:endParaRPr sz="120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18"/>
          <p:cNvSpPr txBox="1"/>
          <p:nvPr>
            <p:ph idx="4294967295" type="title"/>
          </p:nvPr>
        </p:nvSpPr>
        <p:spPr>
          <a:xfrm>
            <a:off x="793200" y="430975"/>
            <a:ext cx="3842100" cy="5352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rmAutofit fontScale="90000"/>
          </a:bodyPr>
          <a:lstStyle/>
          <a:p>
            <a:pPr indent="457200" lvl="0" marL="914400" rtl="0" algn="l">
              <a:spcBef>
                <a:spcPts val="0"/>
              </a:spcBef>
              <a:spcAft>
                <a:spcPts val="0"/>
              </a:spcAft>
              <a:buNone/>
            </a:pPr>
            <a:r>
              <a:rPr lang="en-CA" sz="2500">
                <a:solidFill>
                  <a:srgbClr val="0000FF"/>
                </a:solidFill>
                <a:latin typeface="Arial"/>
                <a:ea typeface="Arial"/>
                <a:cs typeface="Arial"/>
                <a:sym typeface="Arial"/>
              </a:rPr>
              <a:t>Fetch API</a:t>
            </a:r>
            <a:endParaRPr>
              <a:solidFill>
                <a:srgbClr val="0000FF"/>
              </a:solidFill>
            </a:endParaRPr>
          </a:p>
        </p:txBody>
      </p:sp>
      <p:sp>
        <p:nvSpPr>
          <p:cNvPr id="116" name="Google Shape;116;p18"/>
          <p:cNvSpPr txBox="1"/>
          <p:nvPr>
            <p:ph idx="4294967295" type="body"/>
          </p:nvPr>
        </p:nvSpPr>
        <p:spPr>
          <a:xfrm>
            <a:off x="729450" y="1766050"/>
            <a:ext cx="7688700" cy="2881800"/>
          </a:xfrm>
          <a:prstGeom prst="rect">
            <a:avLst/>
          </a:prstGeom>
        </p:spPr>
        <p:txBody>
          <a:bodyPr anchorCtr="0" anchor="t" bIns="91425" lIns="91425" spcFirstLastPara="1" rIns="91425" wrap="square" tIns="91425">
            <a:normAutofit fontScale="32500" lnSpcReduction="20000"/>
          </a:bodyPr>
          <a:lstStyle/>
          <a:p>
            <a:pPr indent="0" lvl="0" marL="0" rtl="0" algn="l">
              <a:lnSpc>
                <a:spcPct val="115000"/>
              </a:lnSpc>
              <a:spcBef>
                <a:spcPts val="1200"/>
              </a:spcBef>
              <a:spcAft>
                <a:spcPts val="0"/>
              </a:spcAft>
              <a:buNone/>
            </a:pPr>
            <a:r>
              <a:rPr lang="en-CA" sz="5949">
                <a:solidFill>
                  <a:srgbClr val="000000"/>
                </a:solidFill>
                <a:latin typeface="Arial"/>
                <a:ea typeface="Arial"/>
                <a:cs typeface="Arial"/>
                <a:sym typeface="Arial"/>
              </a:rPr>
              <a:t>The </a:t>
            </a:r>
            <a:r>
              <a:rPr b="1" lang="en-CA" sz="5949">
                <a:solidFill>
                  <a:srgbClr val="0000FF"/>
                </a:solidFill>
                <a:latin typeface="Arial"/>
                <a:ea typeface="Arial"/>
                <a:cs typeface="Arial"/>
                <a:sym typeface="Arial"/>
              </a:rPr>
              <a:t>Fetch API</a:t>
            </a:r>
            <a:r>
              <a:rPr lang="en-CA" sz="5949">
                <a:solidFill>
                  <a:srgbClr val="0000FF"/>
                </a:solidFill>
                <a:latin typeface="Arial"/>
                <a:ea typeface="Arial"/>
                <a:cs typeface="Arial"/>
                <a:sym typeface="Arial"/>
              </a:rPr>
              <a:t> </a:t>
            </a:r>
            <a:r>
              <a:rPr lang="en-CA" sz="5949">
                <a:solidFill>
                  <a:srgbClr val="000000"/>
                </a:solidFill>
                <a:latin typeface="Arial"/>
                <a:ea typeface="Arial"/>
                <a:cs typeface="Arial"/>
                <a:sym typeface="Arial"/>
              </a:rPr>
              <a:t>is used to make network requests to a server.</a:t>
            </a:r>
            <a:endParaRPr sz="5949">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CA" sz="5949">
                <a:solidFill>
                  <a:srgbClr val="000000"/>
                </a:solidFill>
                <a:latin typeface="Arial"/>
                <a:ea typeface="Arial"/>
                <a:cs typeface="Arial"/>
                <a:sym typeface="Arial"/>
              </a:rPr>
              <a:t>It’s commonly used for fetching data from APIs or interacting with servers. </a:t>
            </a:r>
            <a:r>
              <a:rPr lang="en-CA" sz="5949">
                <a:solidFill>
                  <a:srgbClr val="0000FF"/>
                </a:solidFill>
                <a:latin typeface="Arial"/>
                <a:ea typeface="Arial"/>
                <a:cs typeface="Arial"/>
                <a:sym typeface="Arial"/>
              </a:rPr>
              <a:t>The Fetch API </a:t>
            </a:r>
            <a:r>
              <a:rPr lang="en-CA" sz="5949">
                <a:solidFill>
                  <a:srgbClr val="000000"/>
                </a:solidFill>
                <a:latin typeface="Arial"/>
                <a:ea typeface="Arial"/>
                <a:cs typeface="Arial"/>
                <a:sym typeface="Arial"/>
              </a:rPr>
              <a:t>is a modern, native JavaScript interface, widely supported by most browsers, that facilitates network requests in a manner similar to </a:t>
            </a:r>
            <a:r>
              <a:rPr lang="en-CA" sz="5949">
                <a:solidFill>
                  <a:srgbClr val="0000FF"/>
                </a:solidFill>
                <a:latin typeface="Arial"/>
                <a:ea typeface="Arial"/>
                <a:cs typeface="Arial"/>
                <a:sym typeface="Arial"/>
              </a:rPr>
              <a:t>XMLHttpRequest</a:t>
            </a:r>
            <a:r>
              <a:rPr lang="en-CA" sz="5949">
                <a:solidFill>
                  <a:srgbClr val="000000"/>
                </a:solidFill>
                <a:latin typeface="Arial"/>
                <a:ea typeface="Arial"/>
                <a:cs typeface="Arial"/>
                <a:sym typeface="Arial"/>
              </a:rPr>
              <a:t>. However, unlike XMLHttpRequest, Fetch utilizes </a:t>
            </a:r>
            <a:r>
              <a:rPr lang="en-CA" sz="5949">
                <a:solidFill>
                  <a:srgbClr val="0000FF"/>
                </a:solidFill>
                <a:latin typeface="Arial"/>
                <a:ea typeface="Arial"/>
                <a:cs typeface="Arial"/>
                <a:sym typeface="Arial"/>
              </a:rPr>
              <a:t>Promises</a:t>
            </a:r>
            <a:r>
              <a:rPr lang="en-CA" sz="5949">
                <a:solidFill>
                  <a:srgbClr val="000000"/>
                </a:solidFill>
                <a:latin typeface="Arial"/>
                <a:ea typeface="Arial"/>
                <a:cs typeface="Arial"/>
                <a:sym typeface="Arial"/>
              </a:rPr>
              <a:t>, offering a more efficient and readable approach that eliminates the complexity associated with </a:t>
            </a:r>
            <a:r>
              <a:rPr lang="en-CA" sz="5949">
                <a:solidFill>
                  <a:srgbClr val="0000FF"/>
                </a:solidFill>
                <a:latin typeface="Arial"/>
                <a:ea typeface="Arial"/>
                <a:cs typeface="Arial"/>
                <a:sym typeface="Arial"/>
              </a:rPr>
              <a:t>callback-based handling</a:t>
            </a:r>
            <a:r>
              <a:rPr lang="en-CA" sz="5949">
                <a:solidFill>
                  <a:srgbClr val="000000"/>
                </a:solidFill>
                <a:latin typeface="Arial"/>
                <a:ea typeface="Arial"/>
                <a:cs typeface="Arial"/>
                <a:sym typeface="Arial"/>
              </a:rPr>
              <a:t>.</a:t>
            </a:r>
            <a:endParaRPr sz="5949">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pic>
        <p:nvPicPr>
          <p:cNvPr id="117" name="Google Shape;117;p18"/>
          <p:cNvPicPr preferRelativeResize="0"/>
          <p:nvPr/>
        </p:nvPicPr>
        <p:blipFill>
          <a:blip r:embed="rId4">
            <a:alphaModFix/>
          </a:blip>
          <a:stretch>
            <a:fillRect/>
          </a:stretch>
        </p:blipFill>
        <p:spPr>
          <a:xfrm>
            <a:off x="793200" y="430975"/>
            <a:ext cx="1090675" cy="535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Google Shape;122;p19"/>
          <p:cNvSpPr txBox="1"/>
          <p:nvPr>
            <p:ph idx="4294967295" type="title"/>
          </p:nvPr>
        </p:nvSpPr>
        <p:spPr>
          <a:xfrm>
            <a:off x="641250" y="218850"/>
            <a:ext cx="2814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sz="2500">
                <a:solidFill>
                  <a:srgbClr val="0000FF"/>
                </a:solidFill>
                <a:latin typeface="Arial"/>
                <a:ea typeface="Arial"/>
                <a:cs typeface="Arial"/>
                <a:sym typeface="Arial"/>
              </a:rPr>
              <a:t>Web Storage API</a:t>
            </a:r>
            <a:endParaRPr>
              <a:solidFill>
                <a:srgbClr val="0000FF"/>
              </a:solidFill>
            </a:endParaRPr>
          </a:p>
        </p:txBody>
      </p:sp>
      <p:sp>
        <p:nvSpPr>
          <p:cNvPr id="123" name="Google Shape;123;p19"/>
          <p:cNvSpPr txBox="1"/>
          <p:nvPr>
            <p:ph idx="4294967295" type="body"/>
          </p:nvPr>
        </p:nvSpPr>
        <p:spPr>
          <a:xfrm>
            <a:off x="727650" y="754050"/>
            <a:ext cx="7688700" cy="768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CA" sz="1400">
                <a:solidFill>
                  <a:srgbClr val="000000"/>
                </a:solidFill>
                <a:latin typeface="Arial"/>
                <a:ea typeface="Arial"/>
                <a:cs typeface="Arial"/>
                <a:sym typeface="Arial"/>
              </a:rPr>
              <a:t>The </a:t>
            </a:r>
            <a:r>
              <a:rPr b="1" lang="en-CA" sz="1400">
                <a:solidFill>
                  <a:srgbClr val="000000"/>
                </a:solidFill>
                <a:latin typeface="Arial"/>
                <a:ea typeface="Arial"/>
                <a:cs typeface="Arial"/>
                <a:sym typeface="Arial"/>
              </a:rPr>
              <a:t>Web Storage API</a:t>
            </a:r>
            <a:r>
              <a:rPr lang="en-CA" sz="1400">
                <a:solidFill>
                  <a:srgbClr val="000000"/>
                </a:solidFill>
                <a:latin typeface="Arial"/>
                <a:ea typeface="Arial"/>
                <a:cs typeface="Arial"/>
                <a:sym typeface="Arial"/>
              </a:rPr>
              <a:t> provides a way for web applications to store data locally within the user's browser, offering two main storage mechanisms: </a:t>
            </a:r>
            <a:r>
              <a:rPr b="1" lang="en-CA" sz="1400">
                <a:solidFill>
                  <a:srgbClr val="000000"/>
                </a:solidFill>
                <a:latin typeface="Arial"/>
                <a:ea typeface="Arial"/>
                <a:cs typeface="Arial"/>
                <a:sym typeface="Arial"/>
              </a:rPr>
              <a:t>localStorage</a:t>
            </a:r>
            <a:r>
              <a:rPr lang="en-CA" sz="1400">
                <a:solidFill>
                  <a:srgbClr val="000000"/>
                </a:solidFill>
                <a:latin typeface="Arial"/>
                <a:ea typeface="Arial"/>
                <a:cs typeface="Arial"/>
                <a:sym typeface="Arial"/>
              </a:rPr>
              <a:t> and </a:t>
            </a:r>
            <a:r>
              <a:rPr b="1" lang="en-CA" sz="1400">
                <a:solidFill>
                  <a:srgbClr val="000000"/>
                </a:solidFill>
                <a:latin typeface="Arial"/>
                <a:ea typeface="Arial"/>
                <a:cs typeface="Arial"/>
                <a:sym typeface="Arial"/>
              </a:rPr>
              <a:t>sessionStorage</a:t>
            </a:r>
            <a:r>
              <a:rPr lang="en-CA" sz="14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0" rtl="0" algn="l">
              <a:spcBef>
                <a:spcPts val="1200"/>
              </a:spcBef>
              <a:spcAft>
                <a:spcPts val="1200"/>
              </a:spcAft>
              <a:buNone/>
            </a:pPr>
            <a:r>
              <a:t/>
            </a:r>
            <a:endParaRPr sz="1600"/>
          </a:p>
        </p:txBody>
      </p:sp>
      <p:sp>
        <p:nvSpPr>
          <p:cNvPr id="124" name="Google Shape;124;p19"/>
          <p:cNvSpPr txBox="1"/>
          <p:nvPr>
            <p:ph idx="4294967295" type="body"/>
          </p:nvPr>
        </p:nvSpPr>
        <p:spPr>
          <a:xfrm>
            <a:off x="363525" y="1662350"/>
            <a:ext cx="3980100" cy="31701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rmAutofit fontScale="25000" lnSpcReduction="20000"/>
          </a:bodyPr>
          <a:lstStyle/>
          <a:p>
            <a:pPr indent="0" lvl="0" marL="0" rtl="0" algn="l">
              <a:spcBef>
                <a:spcPts val="1200"/>
              </a:spcBef>
              <a:spcAft>
                <a:spcPts val="0"/>
              </a:spcAft>
              <a:buNone/>
            </a:pPr>
            <a:r>
              <a:rPr b="1" lang="en-CA" sz="5600">
                <a:solidFill>
                  <a:srgbClr val="0000FF"/>
                </a:solidFill>
                <a:latin typeface="Arial"/>
                <a:ea typeface="Arial"/>
                <a:cs typeface="Arial"/>
                <a:sym typeface="Arial"/>
              </a:rPr>
              <a:t>localStorage</a:t>
            </a:r>
            <a:r>
              <a:rPr lang="en-CA" sz="5600">
                <a:solidFill>
                  <a:srgbClr val="0000FF"/>
                </a:solidFill>
                <a:latin typeface="Arial"/>
                <a:ea typeface="Arial"/>
                <a:cs typeface="Arial"/>
                <a:sym typeface="Arial"/>
              </a:rPr>
              <a:t>:</a:t>
            </a:r>
            <a:endParaRPr sz="5600">
              <a:solidFill>
                <a:srgbClr val="0000FF"/>
              </a:solidFill>
              <a:latin typeface="Arial"/>
              <a:ea typeface="Arial"/>
              <a:cs typeface="Arial"/>
              <a:sym typeface="Arial"/>
            </a:endParaRPr>
          </a:p>
          <a:p>
            <a:pPr indent="-317500" lvl="0" marL="457200" rtl="0" algn="l">
              <a:lnSpc>
                <a:spcPct val="150000"/>
              </a:lnSpc>
              <a:spcBef>
                <a:spcPts val="1200"/>
              </a:spcBef>
              <a:spcAft>
                <a:spcPts val="0"/>
              </a:spcAft>
              <a:buClr>
                <a:srgbClr val="000000"/>
              </a:buClr>
              <a:buSzPct val="100000"/>
              <a:buFont typeface="Arial"/>
              <a:buChar char="●"/>
            </a:pPr>
            <a:r>
              <a:rPr lang="en-CA" sz="5600">
                <a:solidFill>
                  <a:srgbClr val="000000"/>
                </a:solidFill>
                <a:latin typeface="Arial"/>
                <a:ea typeface="Arial"/>
                <a:cs typeface="Arial"/>
                <a:sym typeface="Arial"/>
              </a:rPr>
              <a:t>Stores data persistently, meaning the data remains available even after the browser is closed and reopened.</a:t>
            </a:r>
            <a:endParaRPr sz="5600">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ct val="100000"/>
              <a:buFont typeface="Arial"/>
              <a:buChar char="●"/>
            </a:pPr>
            <a:r>
              <a:rPr lang="en-CA" sz="5600">
                <a:solidFill>
                  <a:srgbClr val="000000"/>
                </a:solidFill>
                <a:latin typeface="Arial"/>
                <a:ea typeface="Arial"/>
                <a:cs typeface="Arial"/>
                <a:sym typeface="Arial"/>
              </a:rPr>
              <a:t>Data is stored as key-value pairs and has no expiration time unless explicitly deleted by the developer or the user.</a:t>
            </a:r>
            <a:endParaRPr sz="5600">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ct val="100000"/>
              <a:buFont typeface="Arial"/>
              <a:buChar char="●"/>
            </a:pPr>
            <a:r>
              <a:rPr lang="en-CA" sz="5600">
                <a:solidFill>
                  <a:srgbClr val="000000"/>
                </a:solidFill>
                <a:latin typeface="Arial"/>
                <a:ea typeface="Arial"/>
                <a:cs typeface="Arial"/>
                <a:sym typeface="Arial"/>
              </a:rPr>
              <a:t>Typically used for saving preferences, user settings, or data that should persist across sessions.</a:t>
            </a:r>
            <a:endParaRPr sz="5600">
              <a:solidFill>
                <a:srgbClr val="000000"/>
              </a:solidFill>
              <a:latin typeface="Arial"/>
              <a:ea typeface="Arial"/>
              <a:cs typeface="Arial"/>
              <a:sym typeface="Arial"/>
            </a:endParaRPr>
          </a:p>
          <a:p>
            <a:pPr indent="0" lvl="0" marL="0" rtl="0" algn="l">
              <a:spcBef>
                <a:spcPts val="1200"/>
              </a:spcBef>
              <a:spcAft>
                <a:spcPts val="0"/>
              </a:spcAft>
              <a:buNone/>
            </a:pPr>
            <a:r>
              <a:t/>
            </a:r>
            <a:endParaRPr b="1" sz="2223">
              <a:solidFill>
                <a:srgbClr val="000000"/>
              </a:solidFill>
              <a:latin typeface="Arial"/>
              <a:ea typeface="Arial"/>
              <a:cs typeface="Arial"/>
              <a:sym typeface="Arial"/>
            </a:endParaRPr>
          </a:p>
          <a:p>
            <a:pPr indent="0" lvl="0" marL="0" rtl="0" algn="l">
              <a:spcBef>
                <a:spcPts val="0"/>
              </a:spcBef>
              <a:spcAft>
                <a:spcPts val="1200"/>
              </a:spcAft>
              <a:buNone/>
            </a:pPr>
            <a:r>
              <a:t/>
            </a:r>
            <a:endParaRPr sz="1200">
              <a:solidFill>
                <a:srgbClr val="000000"/>
              </a:solidFill>
              <a:latin typeface="Arial"/>
              <a:ea typeface="Arial"/>
              <a:cs typeface="Arial"/>
              <a:sym typeface="Arial"/>
            </a:endParaRPr>
          </a:p>
        </p:txBody>
      </p:sp>
      <p:sp>
        <p:nvSpPr>
          <p:cNvPr id="125" name="Google Shape;125;p19"/>
          <p:cNvSpPr txBox="1"/>
          <p:nvPr>
            <p:ph idx="4294967295" type="body"/>
          </p:nvPr>
        </p:nvSpPr>
        <p:spPr>
          <a:xfrm>
            <a:off x="4802850" y="1662350"/>
            <a:ext cx="3980100" cy="3170100"/>
          </a:xfrm>
          <a:prstGeom prst="rect">
            <a:avLst/>
          </a:prstGeom>
          <a:ln cap="flat" cmpd="sng" w="9525">
            <a:solidFill>
              <a:schemeClr val="accent1"/>
            </a:solidFill>
            <a:prstDash val="solid"/>
            <a:round/>
            <a:headEnd len="sm" w="sm" type="none"/>
            <a:tailEnd len="sm" w="sm" type="none"/>
          </a:ln>
        </p:spPr>
        <p:txBody>
          <a:bodyPr anchorCtr="0" anchor="t" bIns="91425" lIns="91425" spcFirstLastPara="1" rIns="91425" wrap="square" tIns="91425">
            <a:normAutofit fontScale="25000" lnSpcReduction="20000"/>
          </a:bodyPr>
          <a:lstStyle/>
          <a:p>
            <a:pPr indent="0" lvl="0" marL="0" rtl="0" algn="l">
              <a:spcBef>
                <a:spcPts val="1200"/>
              </a:spcBef>
              <a:spcAft>
                <a:spcPts val="0"/>
              </a:spcAft>
              <a:buNone/>
            </a:pPr>
            <a:r>
              <a:rPr b="1" lang="en-CA" sz="5600">
                <a:solidFill>
                  <a:srgbClr val="0000FF"/>
                </a:solidFill>
                <a:latin typeface="Arial"/>
                <a:ea typeface="Arial"/>
                <a:cs typeface="Arial"/>
                <a:sym typeface="Arial"/>
              </a:rPr>
              <a:t>sessionStorage</a:t>
            </a:r>
            <a:r>
              <a:rPr lang="en-CA" sz="5600">
                <a:solidFill>
                  <a:srgbClr val="0000FF"/>
                </a:solidFill>
                <a:latin typeface="Arial"/>
                <a:ea typeface="Arial"/>
                <a:cs typeface="Arial"/>
                <a:sym typeface="Arial"/>
              </a:rPr>
              <a:t>:</a:t>
            </a:r>
            <a:endParaRPr sz="5600">
              <a:solidFill>
                <a:srgbClr val="0000FF"/>
              </a:solidFill>
              <a:latin typeface="Arial"/>
              <a:ea typeface="Arial"/>
              <a:cs typeface="Arial"/>
              <a:sym typeface="Arial"/>
            </a:endParaRPr>
          </a:p>
          <a:p>
            <a:pPr indent="-319620" lvl="0" marL="457200" rtl="0" algn="l">
              <a:lnSpc>
                <a:spcPct val="150000"/>
              </a:lnSpc>
              <a:spcBef>
                <a:spcPts val="1200"/>
              </a:spcBef>
              <a:spcAft>
                <a:spcPts val="0"/>
              </a:spcAft>
              <a:buClr>
                <a:srgbClr val="000000"/>
              </a:buClr>
              <a:buSzPct val="100000"/>
              <a:buFont typeface="Arial"/>
              <a:buChar char="●"/>
            </a:pPr>
            <a:r>
              <a:rPr lang="en-CA" sz="5733">
                <a:solidFill>
                  <a:srgbClr val="000000"/>
                </a:solidFill>
                <a:latin typeface="Arial"/>
                <a:ea typeface="Arial"/>
                <a:cs typeface="Arial"/>
                <a:sym typeface="Arial"/>
              </a:rPr>
              <a:t>Stores data for the duration of the page session, meaning it is cleared when the browser tab or window is closed.</a:t>
            </a:r>
            <a:endParaRPr sz="5733">
              <a:solidFill>
                <a:srgbClr val="000000"/>
              </a:solidFill>
              <a:latin typeface="Arial"/>
              <a:ea typeface="Arial"/>
              <a:cs typeface="Arial"/>
              <a:sym typeface="Arial"/>
            </a:endParaRPr>
          </a:p>
          <a:p>
            <a:pPr indent="-319620" lvl="0" marL="457200" rtl="0" algn="l">
              <a:lnSpc>
                <a:spcPct val="150000"/>
              </a:lnSpc>
              <a:spcBef>
                <a:spcPts val="0"/>
              </a:spcBef>
              <a:spcAft>
                <a:spcPts val="0"/>
              </a:spcAft>
              <a:buSzPct val="100000"/>
              <a:buChar char="●"/>
            </a:pPr>
            <a:r>
              <a:rPr lang="en-CA" sz="5733">
                <a:solidFill>
                  <a:srgbClr val="000000"/>
                </a:solidFill>
                <a:latin typeface="Arial"/>
                <a:ea typeface="Arial"/>
                <a:cs typeface="Arial"/>
                <a:sym typeface="Arial"/>
              </a:rPr>
              <a:t>Like </a:t>
            </a:r>
            <a:r>
              <a:rPr lang="en-CA" sz="5733">
                <a:solidFill>
                  <a:srgbClr val="188038"/>
                </a:solidFill>
                <a:latin typeface="Roboto Mono"/>
                <a:ea typeface="Roboto Mono"/>
                <a:cs typeface="Roboto Mono"/>
                <a:sym typeface="Roboto Mono"/>
              </a:rPr>
              <a:t>localStorage</a:t>
            </a:r>
            <a:r>
              <a:rPr lang="en-CA" sz="5733">
                <a:solidFill>
                  <a:srgbClr val="000000"/>
                </a:solidFill>
                <a:latin typeface="Arial"/>
                <a:ea typeface="Arial"/>
                <a:cs typeface="Arial"/>
                <a:sym typeface="Arial"/>
              </a:rPr>
              <a:t>, it stores data as key-value pairs but is more temporary and typically used for data that only needs to persist during a single session (e.g., user login states or form data across multiple pages).</a:t>
            </a:r>
            <a:endParaRPr sz="5733">
              <a:solidFill>
                <a:srgbClr val="000000"/>
              </a:solidFill>
              <a:latin typeface="Arial"/>
              <a:ea typeface="Arial"/>
              <a:cs typeface="Arial"/>
              <a:sym typeface="Arial"/>
            </a:endParaRPr>
          </a:p>
          <a:p>
            <a:pPr indent="0" lvl="0" marL="0" rtl="0" algn="l">
              <a:lnSpc>
                <a:spcPct val="150000"/>
              </a:lnSpc>
              <a:spcBef>
                <a:spcPts val="1200"/>
              </a:spcBef>
              <a:spcAft>
                <a:spcPts val="0"/>
              </a:spcAft>
              <a:buNone/>
            </a:pPr>
            <a:r>
              <a:t/>
            </a:r>
            <a:endParaRPr sz="1400">
              <a:solidFill>
                <a:srgbClr val="000000"/>
              </a:solidFill>
              <a:latin typeface="Arial"/>
              <a:ea typeface="Arial"/>
              <a:cs typeface="Arial"/>
              <a:sym typeface="Arial"/>
            </a:endParaRPr>
          </a:p>
          <a:p>
            <a:pPr indent="0" lvl="0" marL="0" rtl="0" algn="l">
              <a:spcBef>
                <a:spcPts val="1200"/>
              </a:spcBef>
              <a:spcAft>
                <a:spcPts val="0"/>
              </a:spcAft>
              <a:buNone/>
            </a:pPr>
            <a:r>
              <a:t/>
            </a:r>
            <a:endParaRPr b="1" sz="2223">
              <a:solidFill>
                <a:srgbClr val="000000"/>
              </a:solidFill>
              <a:latin typeface="Arial"/>
              <a:ea typeface="Arial"/>
              <a:cs typeface="Arial"/>
              <a:sym typeface="Arial"/>
            </a:endParaRPr>
          </a:p>
          <a:p>
            <a:pPr indent="0" lvl="0" marL="0" rtl="0" algn="l">
              <a:spcBef>
                <a:spcPts val="0"/>
              </a:spcBef>
              <a:spcAft>
                <a:spcPts val="1200"/>
              </a:spcAft>
              <a:buNone/>
            </a:pPr>
            <a:r>
              <a:t/>
            </a:r>
            <a:endParaRPr sz="12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20"/>
          <p:cNvSpPr txBox="1"/>
          <p:nvPr>
            <p:ph idx="4294967295" type="title"/>
          </p:nvPr>
        </p:nvSpPr>
        <p:spPr>
          <a:xfrm>
            <a:off x="1379150" y="1239250"/>
            <a:ext cx="2049900" cy="7581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en-CA" sz="2500">
                <a:solidFill>
                  <a:srgbClr val="0000FF"/>
                </a:solidFill>
                <a:latin typeface="Arial"/>
                <a:ea typeface="Arial"/>
                <a:cs typeface="Arial"/>
                <a:sym typeface="Arial"/>
              </a:rPr>
              <a:t>Geolocation API</a:t>
            </a:r>
            <a:endParaRPr sz="2500">
              <a:solidFill>
                <a:srgbClr val="0000FF"/>
              </a:solidFill>
            </a:endParaRPr>
          </a:p>
        </p:txBody>
      </p:sp>
      <p:sp>
        <p:nvSpPr>
          <p:cNvPr id="131" name="Google Shape;131;p20"/>
          <p:cNvSpPr txBox="1"/>
          <p:nvPr>
            <p:ph idx="4294967295" type="body"/>
          </p:nvPr>
        </p:nvSpPr>
        <p:spPr>
          <a:xfrm>
            <a:off x="4572000" y="397025"/>
            <a:ext cx="4380300" cy="3465900"/>
          </a:xfrm>
          <a:prstGeom prst="rect">
            <a:avLst/>
          </a:prstGeom>
          <a:solidFill>
            <a:srgbClr val="FFFFFF"/>
          </a:solidFill>
        </p:spPr>
        <p:txBody>
          <a:bodyPr anchorCtr="0" anchor="t" bIns="91425" lIns="91425" spcFirstLastPara="1" rIns="91425" wrap="square" tIns="91425">
            <a:normAutofit/>
          </a:bodyPr>
          <a:lstStyle/>
          <a:p>
            <a:pPr indent="0" lvl="0" marL="0" rtl="0" algn="l">
              <a:spcBef>
                <a:spcPts val="1200"/>
              </a:spcBef>
              <a:spcAft>
                <a:spcPts val="0"/>
              </a:spcAft>
              <a:buNone/>
            </a:pPr>
            <a:r>
              <a:rPr lang="en-CA" sz="1500">
                <a:solidFill>
                  <a:srgbClr val="0000FF"/>
                </a:solidFill>
                <a:latin typeface="Arial"/>
                <a:ea typeface="Arial"/>
                <a:cs typeface="Arial"/>
                <a:sym typeface="Arial"/>
              </a:rPr>
              <a:t>The </a:t>
            </a:r>
            <a:r>
              <a:rPr b="1" lang="en-CA" sz="1500">
                <a:solidFill>
                  <a:srgbClr val="0000FF"/>
                </a:solidFill>
                <a:latin typeface="Arial"/>
                <a:ea typeface="Arial"/>
                <a:cs typeface="Arial"/>
                <a:sym typeface="Arial"/>
              </a:rPr>
              <a:t>Geolocation API</a:t>
            </a:r>
            <a:r>
              <a:rPr lang="en-CA" sz="1500">
                <a:solidFill>
                  <a:srgbClr val="0000FF"/>
                </a:solidFill>
                <a:latin typeface="Arial"/>
                <a:ea typeface="Arial"/>
                <a:cs typeface="Arial"/>
                <a:sym typeface="Arial"/>
              </a:rPr>
              <a:t> </a:t>
            </a:r>
            <a:r>
              <a:rPr lang="en-CA" sz="1500">
                <a:solidFill>
                  <a:srgbClr val="000000"/>
                </a:solidFill>
                <a:latin typeface="Arial"/>
                <a:ea typeface="Arial"/>
                <a:cs typeface="Arial"/>
                <a:sym typeface="Arial"/>
              </a:rPr>
              <a:t>allows web applications to access the geographical location of a user's device (e.g., latitude and longitude) in real time, enabling location-based services and features such as maps, navigation, and personalized content.</a:t>
            </a:r>
            <a:endParaRPr sz="1500">
              <a:solidFill>
                <a:srgbClr val="000000"/>
              </a:solidFill>
              <a:latin typeface="Arial"/>
              <a:ea typeface="Arial"/>
              <a:cs typeface="Arial"/>
              <a:sym typeface="Arial"/>
            </a:endParaRPr>
          </a:p>
          <a:p>
            <a:pPr indent="0" lvl="0" marL="12700" rtl="0" algn="l">
              <a:lnSpc>
                <a:spcPct val="115000"/>
              </a:lnSpc>
              <a:spcBef>
                <a:spcPts val="1200"/>
              </a:spcBef>
              <a:spcAft>
                <a:spcPts val="0"/>
              </a:spcAft>
              <a:buNone/>
            </a:pPr>
            <a:r>
              <a:rPr lang="en-CA" sz="1200">
                <a:solidFill>
                  <a:srgbClr val="424242"/>
                </a:solidFill>
                <a:latin typeface="Arial"/>
                <a:ea typeface="Arial"/>
                <a:cs typeface="Arial"/>
                <a:sym typeface="Arial"/>
              </a:rPr>
              <a:t>●When a website wants to know a user’s location, it must first ask for permission. This is done through a pop-up prompt from the browser.</a:t>
            </a:r>
            <a:endParaRPr sz="1200">
              <a:solidFill>
                <a:srgbClr val="424242"/>
              </a:solidFill>
              <a:latin typeface="Arial"/>
              <a:ea typeface="Arial"/>
              <a:cs typeface="Arial"/>
              <a:sym typeface="Arial"/>
            </a:endParaRPr>
          </a:p>
          <a:p>
            <a:pPr indent="0" lvl="0" marL="12700" rtl="0" algn="l">
              <a:lnSpc>
                <a:spcPct val="115000"/>
              </a:lnSpc>
              <a:spcBef>
                <a:spcPts val="0"/>
              </a:spcBef>
              <a:spcAft>
                <a:spcPts val="0"/>
              </a:spcAft>
              <a:buNone/>
            </a:pPr>
            <a:r>
              <a:rPr lang="en-CA" sz="1200">
                <a:solidFill>
                  <a:srgbClr val="424242"/>
                </a:solidFill>
                <a:latin typeface="Arial"/>
                <a:ea typeface="Arial"/>
                <a:cs typeface="Arial"/>
                <a:sym typeface="Arial"/>
              </a:rPr>
              <a:t>●The user can choose to allow or deny access, ensuring privacy control</a:t>
            </a:r>
            <a:endParaRPr>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21"/>
          <p:cNvSpPr txBox="1"/>
          <p:nvPr>
            <p:ph idx="4294967295" type="title"/>
          </p:nvPr>
        </p:nvSpPr>
        <p:spPr>
          <a:xfrm>
            <a:off x="1379150" y="1239250"/>
            <a:ext cx="2049900" cy="7581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SzPts val="891"/>
              <a:buNone/>
            </a:pPr>
            <a:r>
              <a:rPr lang="en-CA" sz="2500">
                <a:solidFill>
                  <a:srgbClr val="0000FF"/>
                </a:solidFill>
                <a:latin typeface="Arial"/>
                <a:ea typeface="Arial"/>
                <a:cs typeface="Arial"/>
                <a:sym typeface="Arial"/>
              </a:rPr>
              <a:t>Geolocation API</a:t>
            </a:r>
            <a:endParaRPr sz="2500">
              <a:solidFill>
                <a:srgbClr val="0000FF"/>
              </a:solidFill>
            </a:endParaRPr>
          </a:p>
        </p:txBody>
      </p:sp>
      <p:sp>
        <p:nvSpPr>
          <p:cNvPr id="137" name="Google Shape;137;p21"/>
          <p:cNvSpPr txBox="1"/>
          <p:nvPr>
            <p:ph idx="4294967295" type="body"/>
          </p:nvPr>
        </p:nvSpPr>
        <p:spPr>
          <a:xfrm>
            <a:off x="4572000" y="397025"/>
            <a:ext cx="4568100" cy="3346800"/>
          </a:xfrm>
          <a:prstGeom prst="rect">
            <a:avLst/>
          </a:prstGeom>
          <a:solidFill>
            <a:srgbClr val="FFFFFF"/>
          </a:solidFill>
        </p:spPr>
        <p:txBody>
          <a:bodyPr anchorCtr="0" anchor="t" bIns="91425" lIns="91425" spcFirstLastPara="1" rIns="91425" wrap="square" tIns="91425">
            <a:normAutofit lnSpcReduction="20000"/>
          </a:bodyPr>
          <a:lstStyle/>
          <a:p>
            <a:pPr indent="0" lvl="0" marL="12700" rtl="0" algn="l">
              <a:lnSpc>
                <a:spcPct val="115000"/>
              </a:lnSpc>
              <a:spcBef>
                <a:spcPts val="1200"/>
              </a:spcBef>
              <a:spcAft>
                <a:spcPts val="0"/>
              </a:spcAft>
              <a:buNone/>
            </a:pPr>
            <a:r>
              <a:rPr lang="en-CA" sz="1500">
                <a:solidFill>
                  <a:srgbClr val="424242"/>
                </a:solidFill>
                <a:latin typeface="Arial"/>
                <a:ea typeface="Arial"/>
                <a:cs typeface="Arial"/>
                <a:sym typeface="Arial"/>
              </a:rPr>
              <a:t>After permission is granted, the API fetches the user’s location as coordinates (latitude and longitude).</a:t>
            </a:r>
            <a:endParaRPr sz="1500">
              <a:solidFill>
                <a:srgbClr val="424242"/>
              </a:solidFill>
              <a:latin typeface="Arial"/>
              <a:ea typeface="Arial"/>
              <a:cs typeface="Arial"/>
              <a:sym typeface="Arial"/>
            </a:endParaRPr>
          </a:p>
          <a:p>
            <a:pPr indent="0" lvl="0" marL="12700" rtl="0" algn="l">
              <a:lnSpc>
                <a:spcPct val="115000"/>
              </a:lnSpc>
              <a:spcBef>
                <a:spcPts val="0"/>
              </a:spcBef>
              <a:spcAft>
                <a:spcPts val="0"/>
              </a:spcAft>
              <a:buNone/>
            </a:pPr>
            <a:r>
              <a:rPr lang="en-CA" sz="1500">
                <a:solidFill>
                  <a:srgbClr val="424242"/>
                </a:solidFill>
                <a:latin typeface="Arial"/>
                <a:ea typeface="Arial"/>
                <a:cs typeface="Arial"/>
                <a:sym typeface="Arial"/>
              </a:rPr>
              <a:t>The device uses different methods to get this location:</a:t>
            </a:r>
            <a:endParaRPr sz="1500">
              <a:solidFill>
                <a:srgbClr val="424242"/>
              </a:solidFill>
              <a:latin typeface="Arial"/>
              <a:ea typeface="Arial"/>
              <a:cs typeface="Arial"/>
              <a:sym typeface="Arial"/>
            </a:endParaRPr>
          </a:p>
          <a:p>
            <a:pPr indent="0" lvl="0" marL="0" rtl="0" algn="l">
              <a:lnSpc>
                <a:spcPct val="115000"/>
              </a:lnSpc>
              <a:spcBef>
                <a:spcPts val="0"/>
              </a:spcBef>
              <a:spcAft>
                <a:spcPts val="0"/>
              </a:spcAft>
              <a:buNone/>
            </a:pPr>
            <a:r>
              <a:t/>
            </a:r>
            <a:endParaRPr sz="1464">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CA">
                <a:solidFill>
                  <a:srgbClr val="0000FF"/>
                </a:solidFill>
                <a:latin typeface="Arial"/>
                <a:ea typeface="Arial"/>
                <a:cs typeface="Arial"/>
                <a:sym typeface="Arial"/>
              </a:rPr>
              <a:t>GPS (Global Positioning System)</a:t>
            </a:r>
            <a:r>
              <a:rPr lang="en-CA">
                <a:solidFill>
                  <a:srgbClr val="424242"/>
                </a:solidFill>
                <a:latin typeface="Arial"/>
                <a:ea typeface="Arial"/>
                <a:cs typeface="Arial"/>
                <a:sym typeface="Arial"/>
              </a:rPr>
              <a:t>: Utilizes satellite signals to pinpoint the devices location with high accuracy.</a:t>
            </a:r>
            <a:endParaRPr>
              <a:solidFill>
                <a:srgbClr val="424242"/>
              </a:solidFill>
              <a:latin typeface="Arial"/>
              <a:ea typeface="Arial"/>
              <a:cs typeface="Arial"/>
              <a:sym typeface="Arial"/>
            </a:endParaRPr>
          </a:p>
          <a:p>
            <a:pPr indent="0" lvl="0" marL="12700" rtl="0" algn="l">
              <a:lnSpc>
                <a:spcPct val="115000"/>
              </a:lnSpc>
              <a:spcBef>
                <a:spcPts val="0"/>
              </a:spcBef>
              <a:spcAft>
                <a:spcPts val="0"/>
              </a:spcAft>
              <a:buNone/>
            </a:pPr>
            <a:r>
              <a:rPr lang="en-CA">
                <a:solidFill>
                  <a:srgbClr val="0000FF"/>
                </a:solidFill>
                <a:latin typeface="Arial"/>
                <a:ea typeface="Arial"/>
                <a:cs typeface="Arial"/>
                <a:sym typeface="Arial"/>
              </a:rPr>
              <a:t>Wi-Fi: </a:t>
            </a:r>
            <a:r>
              <a:rPr lang="en-CA">
                <a:solidFill>
                  <a:srgbClr val="424242"/>
                </a:solidFill>
                <a:latin typeface="Arial"/>
                <a:ea typeface="Arial"/>
                <a:cs typeface="Arial"/>
                <a:sym typeface="Arial"/>
              </a:rPr>
              <a:t>Leverage nearby Wi-Fi access points to estimate the devices location.</a:t>
            </a:r>
            <a:endParaRPr>
              <a:solidFill>
                <a:srgbClr val="424242"/>
              </a:solidFill>
              <a:latin typeface="Arial"/>
              <a:ea typeface="Arial"/>
              <a:cs typeface="Arial"/>
              <a:sym typeface="Arial"/>
            </a:endParaRPr>
          </a:p>
          <a:p>
            <a:pPr indent="0" lvl="0" marL="0" rtl="0" algn="l">
              <a:lnSpc>
                <a:spcPct val="115000"/>
              </a:lnSpc>
              <a:spcBef>
                <a:spcPts val="0"/>
              </a:spcBef>
              <a:spcAft>
                <a:spcPts val="0"/>
              </a:spcAft>
              <a:buNone/>
            </a:pPr>
            <a:r>
              <a:rPr lang="en-CA">
                <a:solidFill>
                  <a:srgbClr val="0000FF"/>
                </a:solidFill>
                <a:latin typeface="Arial"/>
                <a:ea typeface="Arial"/>
                <a:cs typeface="Arial"/>
                <a:sym typeface="Arial"/>
              </a:rPr>
              <a:t>Cellular Networks:</a:t>
            </a:r>
            <a:r>
              <a:rPr lang="en-CA">
                <a:solidFill>
                  <a:srgbClr val="424242"/>
                </a:solidFill>
                <a:latin typeface="Arial"/>
                <a:ea typeface="Arial"/>
                <a:cs typeface="Arial"/>
                <a:sym typeface="Arial"/>
              </a:rPr>
              <a:t> Uses signals from cell towers to triangulate the devices position.</a:t>
            </a:r>
            <a:endParaRPr>
              <a:solidFill>
                <a:srgbClr val="424242"/>
              </a:solidFill>
              <a:latin typeface="Arial"/>
              <a:ea typeface="Arial"/>
              <a:cs typeface="Arial"/>
              <a:sym typeface="Arial"/>
            </a:endParaRPr>
          </a:p>
          <a:p>
            <a:pPr indent="0" lvl="0" marL="12700" rtl="0" algn="l">
              <a:lnSpc>
                <a:spcPct val="115000"/>
              </a:lnSpc>
              <a:spcBef>
                <a:spcPts val="0"/>
              </a:spcBef>
              <a:spcAft>
                <a:spcPts val="0"/>
              </a:spcAft>
              <a:buNone/>
            </a:pPr>
            <a:r>
              <a:rPr lang="en-CA">
                <a:solidFill>
                  <a:srgbClr val="0000FF"/>
                </a:solidFill>
                <a:latin typeface="Arial"/>
                <a:ea typeface="Arial"/>
                <a:cs typeface="Arial"/>
                <a:sym typeface="Arial"/>
              </a:rPr>
              <a:t>IP Addresses</a:t>
            </a:r>
            <a:r>
              <a:rPr lang="en-CA">
                <a:solidFill>
                  <a:srgbClr val="424242"/>
                </a:solidFill>
                <a:latin typeface="Arial"/>
                <a:ea typeface="Arial"/>
                <a:cs typeface="Arial"/>
                <a:sym typeface="Arial"/>
              </a:rPr>
              <a:t>: Infers the devices location based on its IP address.</a:t>
            </a:r>
            <a:endParaRPr>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